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7" r:id="rId2"/>
    <p:sldId id="30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7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E2D9B-4C42-4DD9-B5F9-B7F0FEFA8B8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FB938-991F-47C6-BD49-F1E5FB8F0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081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5365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8997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703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9349A-FA19-4E54-9CA8-5BC5E1EACB6A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24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7349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0000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333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3113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5597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9D72A-DF76-44B0-B804-A425EDBFF2BF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756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6126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9D72A-DF76-44B0-B804-A425EDBFF2BF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9536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9D72A-DF76-44B0-B804-A425EDBFF2BF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177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9D72A-DF76-44B0-B804-A425EDBFF2BF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241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9D72A-DF76-44B0-B804-A425EDBFF2BF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5319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9D72A-DF76-44B0-B804-A425EDBFF2BF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2433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9D72A-DF76-44B0-B804-A425EDBFF2BF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3115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9D72A-DF76-44B0-B804-A425EDBFF2BF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3614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9D72A-DF76-44B0-B804-A425EDBFF2BF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4772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9D72A-DF76-44B0-B804-A425EDBFF2BF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82218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9D72A-DF76-44B0-B804-A425EDBFF2BF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6182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DB0F-C5EB-48D6-92ED-2452030833EE}" type="slidenum">
              <a:rPr lang="en-US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78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16FE12C-008A-4A55-A70D-4B097FE26665}" type="slidenum">
              <a:rPr lang="en-US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78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2172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8BE701-8877-4BFC-B033-6EA06A079C1E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1594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473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47D565F-D906-4272-B6B8-E23984AE5B0E}" type="slidenum">
              <a:rPr lang="en-US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79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29FC46B-A00B-4642-B16F-36678ACF4EA0}" type="slidenum">
              <a:rPr lang="en-US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734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4F421B4-7045-4872-B7EB-A2FDAF7A78A6}" type="slidenum">
              <a:rPr lang="en-US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8BE164A-AF47-4FF3-8DE1-CAD2E3F40F33}" type="slidenum">
              <a:rPr lang="en-US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80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627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88F562E-9D4E-4507-A903-B081105B5E33}" type="slidenum">
              <a:rPr lang="en-US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81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544B496-3511-4CEC-9177-A517E7D08190}" type="slidenum">
              <a:rPr lang="en-US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81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475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684416-A843-4CE5-AE8C-35DC16338808}" type="slidenum">
              <a:rPr lang="en-US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82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C8A7261-AC9C-49C3-9097-65C8CE87A9AD}" type="slidenum">
              <a:rPr lang="en-US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82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558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00A0C0-8243-490F-B6C7-B2F36D173CEA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068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999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9C01-A388-42EF-93A0-1FE5829A108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E941-1521-4989-946F-6D98F757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9C01-A388-42EF-93A0-1FE5829A108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E941-1521-4989-946F-6D98F757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9C01-A388-42EF-93A0-1FE5829A108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E941-1521-4989-946F-6D98F757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FBD2-F89F-44B5-992E-FE65F238739C}" type="datetime1">
              <a:rPr lang="en-US" smtClean="0"/>
              <a:pPr>
                <a:defRPr/>
              </a:pPr>
              <a:t>3/30/2018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Part 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AC1AC-57DF-4032-94A5-B17DBA59F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74FD-29F8-4824-94D7-173766298D35}" type="datetime1">
              <a:rPr lang="en-US" smtClean="0"/>
              <a:pPr>
                <a:defRPr/>
              </a:pPr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Part 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E59F-B58F-477F-8720-1C4A8B9ED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5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9C01-A388-42EF-93A0-1FE5829A108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E941-1521-4989-946F-6D98F757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9C01-A388-42EF-93A0-1FE5829A108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E941-1521-4989-946F-6D98F757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9C01-A388-42EF-93A0-1FE5829A108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E941-1521-4989-946F-6D98F757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8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9C01-A388-42EF-93A0-1FE5829A108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E941-1521-4989-946F-6D98F757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9C01-A388-42EF-93A0-1FE5829A108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E941-1521-4989-946F-6D98F757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9C01-A388-42EF-93A0-1FE5829A108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E941-1521-4989-946F-6D98F757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8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9C01-A388-42EF-93A0-1FE5829A108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E941-1521-4989-946F-6D98F757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9C01-A388-42EF-93A0-1FE5829A108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E941-1521-4989-946F-6D98F757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7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79C01-A388-42EF-93A0-1FE5829A108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DE941-1521-4989-946F-6D98F757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4.wmf"/><Relationship Id="rId1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3.png"/><Relationship Id="rId4" Type="http://schemas.openxmlformats.org/officeDocument/2006/relationships/image" Target="../media/image4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4.wmf"/><Relationship Id="rId10" Type="http://schemas.openxmlformats.org/officeDocument/2006/relationships/image" Target="../media/image46.wmf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emf"/><Relationship Id="rId5" Type="http://schemas.openxmlformats.org/officeDocument/2006/relationships/image" Target="../media/image73.wmf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wmf"/><Relationship Id="rId4" Type="http://schemas.openxmlformats.org/officeDocument/2006/relationships/image" Target="../media/image7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wmf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1363" y="819150"/>
            <a:ext cx="7661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FRANC3D Training Workshop:  Part 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VI</a:t>
            </a:r>
            <a:r>
              <a:rPr lang="en-US" altLang="en-US" sz="3600" b="1" dirty="0" smtClean="0"/>
              <a:t> </a:t>
            </a:r>
            <a:endParaRPr lang="en-US" altLang="en-US" sz="3600" b="1" dirty="0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431636" y="3583518"/>
            <a:ext cx="6280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Drs. </a:t>
            </a:r>
            <a:r>
              <a:rPr lang="en-US" altLang="en-US" sz="2400" dirty="0" smtClean="0"/>
              <a:t>Paul </a:t>
            </a:r>
            <a:r>
              <a:rPr lang="en-US" altLang="en-US" sz="2400" dirty="0"/>
              <a:t>“Wash” Wawrzynek, Bruce Carter, Tony </a:t>
            </a:r>
            <a:r>
              <a:rPr lang="en-US" altLang="en-US" sz="2400" dirty="0" smtClean="0"/>
              <a:t>Ingraffea </a:t>
            </a:r>
            <a:r>
              <a:rPr lang="en-US" altLang="en-US" sz="2400" dirty="0"/>
              <a:t>and Omar Ibrahim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423988" y="2334411"/>
            <a:ext cx="629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 smtClean="0"/>
              <a:t>April </a:t>
            </a:r>
            <a:r>
              <a:rPr lang="en-US" altLang="en-US" sz="2800" u="sng" dirty="0"/>
              <a:t>- </a:t>
            </a:r>
            <a:r>
              <a:rPr lang="en-US" altLang="en-US" sz="2800" u="sng" dirty="0" smtClean="0"/>
              <a:t>2018</a:t>
            </a:r>
            <a:endParaRPr lang="en-US" altLang="en-US" sz="2800" u="sng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33400" y="5857874"/>
            <a:ext cx="1858962" cy="619126"/>
            <a:chOff x="2316" y="3064"/>
            <a:chExt cx="1171" cy="39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316" y="3064"/>
              <a:ext cx="1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</a:rPr>
                <a:t>Fracture Analysis </a:t>
              </a:r>
              <a:endParaRPr lang="en-US" altLang="en-US" sz="20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16" y="3233"/>
              <a:ext cx="10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</a:rPr>
                <a:t>Consultants, Inc.</a:t>
              </a:r>
              <a:endParaRPr lang="en-US" altLang="en-US" sz="2000" dirty="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2320" y="3448"/>
              <a:ext cx="1122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-1" charset="0"/>
                  <a:ea typeface="+mn-ea"/>
                  <a:cs typeface="Times New Roman" pitchFamily="-1" charset="0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95975"/>
            <a:ext cx="2133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57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066800"/>
            <a:ext cx="5410200" cy="1217613"/>
          </a:xfrm>
          <a:noFill/>
        </p:spPr>
      </p:pic>
      <p:graphicFrame>
        <p:nvGraphicFramePr>
          <p:cNvPr id="41989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14600" y="2438400"/>
          <a:ext cx="44196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" imgW="2095500" imgH="431800" progId="Equation.3">
                  <p:embed/>
                </p:oleObj>
              </mc:Choice>
              <mc:Fallback>
                <p:oleObj name="Equation" r:id="rId5" imgW="2095500" imgH="431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38400"/>
                        <a:ext cx="44196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1930400" y="3352800"/>
            <a:ext cx="5346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Its standard, polynomial geometry interpolation scheme.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381000" y="3810000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Next, the unusual case of ¼-point geometry:</a:t>
            </a:r>
          </a:p>
        </p:txBody>
      </p:sp>
      <p:sp>
        <p:nvSpPr>
          <p:cNvPr id="41994" name="Line 12"/>
          <p:cNvSpPr>
            <a:spLocks noChangeShapeType="1"/>
          </p:cNvSpPr>
          <p:nvPr/>
        </p:nvSpPr>
        <p:spPr bwMode="auto">
          <a:xfrm>
            <a:off x="3581400" y="4495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5" name="Rectangle 13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1996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588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Then we get the </a:t>
            </a:r>
            <a:r>
              <a:rPr lang="en-US" altLang="en-US" sz="1800" i="1" dirty="0"/>
              <a:t>unexpected</a:t>
            </a:r>
            <a:r>
              <a:rPr lang="en-US" altLang="en-US" sz="1800" dirty="0"/>
              <a:t>, non-polynomial interpolation !!!:</a:t>
            </a:r>
          </a:p>
        </p:txBody>
      </p:sp>
      <p:sp>
        <p:nvSpPr>
          <p:cNvPr id="419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graphicFrame>
        <p:nvGraphicFramePr>
          <p:cNvPr id="41998" name="Object 16"/>
          <p:cNvGraphicFramePr>
            <a:graphicFrameLocks noChangeAspect="1"/>
          </p:cNvGraphicFramePr>
          <p:nvPr/>
        </p:nvGraphicFramePr>
        <p:xfrm>
          <a:off x="2667000" y="4208463"/>
          <a:ext cx="7620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7" imgW="444704" imgH="343148" progId="Equation.3">
                  <p:embed/>
                </p:oleObj>
              </mc:Choice>
              <mc:Fallback>
                <p:oleObj name="Equation" r:id="rId7" imgW="444704" imgH="3431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08463"/>
                        <a:ext cx="762000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graphicFrame>
        <p:nvGraphicFramePr>
          <p:cNvPr id="42000" name="Object 18"/>
          <p:cNvGraphicFramePr>
            <a:graphicFrameLocks noChangeAspect="1"/>
          </p:cNvGraphicFramePr>
          <p:nvPr/>
        </p:nvGraphicFramePr>
        <p:xfrm>
          <a:off x="5257800" y="4114800"/>
          <a:ext cx="1371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9" imgW="927497" imgH="482997" progId="Equation.3">
                  <p:embed/>
                </p:oleObj>
              </mc:Choice>
              <mc:Fallback>
                <p:oleObj name="Equation" r:id="rId9" imgW="927497" imgH="482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14800"/>
                        <a:ext cx="13716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Rectangle 2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graphicFrame>
        <p:nvGraphicFramePr>
          <p:cNvPr id="42002" name="Object 20"/>
          <p:cNvGraphicFramePr>
            <a:graphicFrameLocks noChangeAspect="1"/>
          </p:cNvGraphicFramePr>
          <p:nvPr/>
        </p:nvGraphicFramePr>
        <p:xfrm>
          <a:off x="1693863" y="5384800"/>
          <a:ext cx="60515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1" imgW="2997200" imgH="381000" progId="Equation.3">
                  <p:embed/>
                </p:oleObj>
              </mc:Choice>
              <mc:Fallback>
                <p:oleObj name="Equation" r:id="rId11" imgW="2997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384800"/>
                        <a:ext cx="60515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3" name="Text Box 23"/>
          <p:cNvSpPr txBox="1">
            <a:spLocks noChangeArrowheads="1"/>
          </p:cNvSpPr>
          <p:nvPr/>
        </p:nvSpPr>
        <p:spPr bwMode="auto">
          <a:xfrm>
            <a:off x="2173288" y="1411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42004" name="Text Box 24"/>
          <p:cNvSpPr txBox="1">
            <a:spLocks noChangeArrowheads="1"/>
          </p:cNvSpPr>
          <p:nvPr/>
        </p:nvSpPr>
        <p:spPr bwMode="auto">
          <a:xfrm>
            <a:off x="3079750" y="19208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42005" name="Text Box 25"/>
          <p:cNvSpPr txBox="1">
            <a:spLocks noChangeArrowheads="1"/>
          </p:cNvSpPr>
          <p:nvPr/>
        </p:nvSpPr>
        <p:spPr bwMode="auto">
          <a:xfrm>
            <a:off x="3987800" y="14271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28600" y="39075"/>
            <a:ext cx="8534400" cy="7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kern="0" dirty="0">
                <a:solidFill>
                  <a:schemeClr val="tx1"/>
                </a:solidFill>
                <a:latin typeface="Arial" pitchFamily="34" charset="0"/>
              </a:rPr>
              <a:t>1D ¼-Point Singular Element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515E4-540B-4958-89FC-81D104883D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352425" y="812933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1" name="Object 1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035425" y="1068388"/>
          <a:ext cx="42941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4" imgW="2933700" imgH="457200" progId="Equation.3">
                  <p:embed/>
                </p:oleObj>
              </mc:Choice>
              <mc:Fallback>
                <p:oleObj name="Equation" r:id="rId4" imgW="2933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1068388"/>
                        <a:ext cx="4294188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2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040188" y="1801813"/>
          <a:ext cx="45783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6" imgW="2997200" imgH="381000" progId="Equation.3">
                  <p:embed/>
                </p:oleObj>
              </mc:Choice>
              <mc:Fallback>
                <p:oleObj name="Equation" r:id="rId6" imgW="2997200" imgH="381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1801813"/>
                        <a:ext cx="45783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2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048125" y="2441575"/>
          <a:ext cx="49164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8" imgW="3302000" imgH="558800" progId="Equation.3">
                  <p:embed/>
                </p:oleObj>
              </mc:Choice>
              <mc:Fallback>
                <p:oleObj name="Equation" r:id="rId8" imgW="3302000" imgH="558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2441575"/>
                        <a:ext cx="4916488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322503" y="1219200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Normal displacement field:</a:t>
            </a:r>
          </a:p>
        </p:txBody>
      </p:sp>
      <p:sp>
        <p:nvSpPr>
          <p:cNvPr id="43015" name="Text Box 13"/>
          <p:cNvSpPr txBox="1">
            <a:spLocks noChangeArrowheads="1"/>
          </p:cNvSpPr>
          <p:nvPr/>
        </p:nvSpPr>
        <p:spPr bwMode="auto">
          <a:xfrm>
            <a:off x="322503" y="1920875"/>
            <a:ext cx="2743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¼-Point displacement field:</a:t>
            </a:r>
          </a:p>
        </p:txBody>
      </p:sp>
      <p:sp>
        <p:nvSpPr>
          <p:cNvPr id="43016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graphicFrame>
        <p:nvGraphicFramePr>
          <p:cNvPr id="43017" name="Object 14"/>
          <p:cNvGraphicFramePr>
            <a:graphicFrameLocks noChangeAspect="1"/>
          </p:cNvGraphicFramePr>
          <p:nvPr/>
        </p:nvGraphicFramePr>
        <p:xfrm>
          <a:off x="3468688" y="4562475"/>
          <a:ext cx="51609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10" imgW="3200400" imgH="419100" progId="Equation.3">
                  <p:embed/>
                </p:oleObj>
              </mc:Choice>
              <mc:Fallback>
                <p:oleObj name="Equation" r:id="rId10" imgW="3200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4562475"/>
                        <a:ext cx="5160962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graphicFrame>
        <p:nvGraphicFramePr>
          <p:cNvPr id="43019" name="Object 22"/>
          <p:cNvGraphicFramePr>
            <a:graphicFrameLocks noChangeAspect="1"/>
          </p:cNvGraphicFramePr>
          <p:nvPr/>
        </p:nvGraphicFramePr>
        <p:xfrm>
          <a:off x="3492500" y="3727450"/>
          <a:ext cx="4826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12" imgW="2984500" imgH="431800" progId="Equation.3">
                  <p:embed/>
                </p:oleObj>
              </mc:Choice>
              <mc:Fallback>
                <p:oleObj name="Equation" r:id="rId12" imgW="298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727450"/>
                        <a:ext cx="48260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Text Box 28"/>
          <p:cNvSpPr txBox="1">
            <a:spLocks noChangeArrowheads="1"/>
          </p:cNvSpPr>
          <p:nvPr/>
        </p:nvSpPr>
        <p:spPr bwMode="auto">
          <a:xfrm>
            <a:off x="322503" y="2779713"/>
            <a:ext cx="2845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Compare to theoretical field:</a:t>
            </a:r>
          </a:p>
        </p:txBody>
      </p:sp>
      <p:sp>
        <p:nvSpPr>
          <p:cNvPr id="43021" name="Text Box 29"/>
          <p:cNvSpPr txBox="1">
            <a:spLocks noChangeArrowheads="1"/>
          </p:cNvSpPr>
          <p:nvPr/>
        </p:nvSpPr>
        <p:spPr bwMode="auto">
          <a:xfrm>
            <a:off x="322503" y="3840163"/>
            <a:ext cx="200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Normal strain field:</a:t>
            </a:r>
          </a:p>
        </p:txBody>
      </p:sp>
      <p:sp>
        <p:nvSpPr>
          <p:cNvPr id="43022" name="Text Box 30"/>
          <p:cNvSpPr txBox="1">
            <a:spLocks noChangeArrowheads="1"/>
          </p:cNvSpPr>
          <p:nvPr/>
        </p:nvSpPr>
        <p:spPr bwMode="auto">
          <a:xfrm>
            <a:off x="322503" y="4648200"/>
            <a:ext cx="2024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¼-point strain field:</a:t>
            </a:r>
          </a:p>
        </p:txBody>
      </p:sp>
      <p:sp>
        <p:nvSpPr>
          <p:cNvPr id="43023" name="Text Box 31"/>
          <p:cNvSpPr txBox="1">
            <a:spLocks noChangeArrowheads="1"/>
          </p:cNvSpPr>
          <p:nvPr/>
        </p:nvSpPr>
        <p:spPr bwMode="auto">
          <a:xfrm>
            <a:off x="322503" y="5583238"/>
            <a:ext cx="2845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Compare to theoretical field:</a:t>
            </a:r>
          </a:p>
        </p:txBody>
      </p:sp>
      <p:graphicFrame>
        <p:nvGraphicFramePr>
          <p:cNvPr id="43024" name="Object 3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305175" y="5461000"/>
          <a:ext cx="56562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14" imgW="4076700" imgH="457200" progId="Equation.3">
                  <p:embed/>
                </p:oleObj>
              </mc:Choice>
              <mc:Fallback>
                <p:oleObj name="Equation" r:id="rId14" imgW="4076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5461000"/>
                        <a:ext cx="5656263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28600" y="39075"/>
            <a:ext cx="8534400" cy="7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kern="0" dirty="0">
                <a:solidFill>
                  <a:schemeClr val="tx1"/>
                </a:solidFill>
                <a:latin typeface="Arial" pitchFamily="34" charset="0"/>
              </a:rPr>
              <a:t>1D ¼-Point Singular Element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515E4-540B-4958-89FC-81D104883D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352425" y="812933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2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4277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" pitchFamily="34" charset="0"/>
              </a:rPr>
              <a:t>1D ¼-Point Singular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963"/>
            <a:ext cx="7772400" cy="4322541"/>
          </a:xfrm>
        </p:spPr>
        <p:txBody>
          <a:bodyPr/>
          <a:lstStyle/>
          <a:p>
            <a:r>
              <a:rPr lang="en-US" sz="2800" dirty="0"/>
              <a:t>Displacement field:</a:t>
            </a:r>
          </a:p>
          <a:p>
            <a:pPr lvl="1"/>
            <a:r>
              <a:rPr lang="en-US" sz="2400" dirty="0"/>
              <a:t>Contains a constant value, a linear variation in </a:t>
            </a:r>
            <a:r>
              <a:rPr lang="en-US" sz="2400" i="1" dirty="0"/>
              <a:t>r</a:t>
            </a:r>
            <a:r>
              <a:rPr lang="en-US" sz="2400" dirty="0"/>
              <a:t>, and the square root variation in </a:t>
            </a:r>
            <a:r>
              <a:rPr lang="en-US" sz="2400" i="1" dirty="0"/>
              <a:t>r.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/>
              <a:t>Corresponds to the leading terms in the LEFM expressions for the near crack-tip displacement</a:t>
            </a:r>
            <a:r>
              <a:rPr lang="en-US" dirty="0"/>
              <a:t>. </a:t>
            </a:r>
          </a:p>
          <a:p>
            <a:r>
              <a:rPr lang="en-US" sz="2800" dirty="0"/>
              <a:t>Strain field:</a:t>
            </a:r>
          </a:p>
          <a:p>
            <a:pPr lvl="1"/>
            <a:r>
              <a:rPr lang="en-US" sz="2400" dirty="0"/>
              <a:t>Contains a constant term and a singular term that varies as </a:t>
            </a:r>
            <a:r>
              <a:rPr lang="en-US" sz="2400" i="1" dirty="0"/>
              <a:t>r</a:t>
            </a:r>
            <a:r>
              <a:rPr lang="en-US" sz="2400" baseline="30000" dirty="0"/>
              <a:t>-1/2</a:t>
            </a:r>
          </a:p>
          <a:p>
            <a:pPr lvl="1"/>
            <a:r>
              <a:rPr lang="en-US" sz="2400" dirty="0"/>
              <a:t>Corresponds to the lead term in the LEFM stress and strain expansions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52425" y="1197941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6125" y="254000"/>
            <a:ext cx="7772400" cy="593725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</a:rPr>
              <a:t>3D ¼-Point Singular Elements</a:t>
            </a: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0" y="517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314450"/>
            <a:ext cx="305117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4289425" y="315436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          </a:t>
            </a:r>
            <a:endParaRPr lang="en-US" altLang="en-US" sz="2400" dirty="0"/>
          </a:p>
        </p:txBody>
      </p:sp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381125"/>
            <a:ext cx="264001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1683364" y="5276747"/>
            <a:ext cx="5517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itchFamily="18" charset="0"/>
              </a:rPr>
              <a:t>(a) collapsed, 20-noded brick, quarter-point element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itchFamily="18" charset="0"/>
              </a:rPr>
              <a:t>(b) natural 15-noded, wedge quarter-point element</a:t>
            </a:r>
            <a:endParaRPr lang="en-US" alt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515E4-540B-4958-89FC-81D104883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52425" y="861059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8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Stress Intensity Factors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9046"/>
            <a:ext cx="7772400" cy="1143000"/>
          </a:xfrm>
        </p:spPr>
        <p:txBody>
          <a:bodyPr/>
          <a:lstStyle/>
          <a:p>
            <a:r>
              <a:rPr lang="en-US" altLang="en-US" kern="1200" dirty="0">
                <a:solidFill>
                  <a:schemeClr val="tx1"/>
                </a:solidFill>
                <a:latin typeface="Arial" pitchFamily="34" charset="0"/>
              </a:rPr>
              <a:t>Stress Intensity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SIF's are a measure of the intensity of the stress concentration along a crack front</a:t>
            </a:r>
          </a:p>
          <a:p>
            <a:r>
              <a:rPr lang="en-US" dirty="0"/>
              <a:t>Range in the SIF due to cyclic loading can be correlated with the crack growth rate</a:t>
            </a:r>
          </a:p>
          <a:p>
            <a:r>
              <a:rPr lang="en-US" dirty="0"/>
              <a:t>SIF's are functions of the </a:t>
            </a:r>
            <a:r>
              <a:rPr lang="en-US" dirty="0">
                <a:solidFill>
                  <a:schemeClr val="accent2"/>
                </a:solidFill>
              </a:rPr>
              <a:t>crack size and shape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local geometry of the component</a:t>
            </a:r>
            <a:r>
              <a:rPr lang="en-US" dirty="0"/>
              <a:t>, and </a:t>
            </a:r>
            <a:r>
              <a:rPr lang="en-US" dirty="0">
                <a:solidFill>
                  <a:schemeClr val="accent2"/>
                </a:solidFill>
              </a:rPr>
              <a:t>local stresses in the crack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52425" y="1366560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5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7067"/>
            <a:ext cx="7772400" cy="1143000"/>
          </a:xfrm>
        </p:spPr>
        <p:txBody>
          <a:bodyPr/>
          <a:lstStyle/>
          <a:p>
            <a:r>
              <a:rPr lang="en-US" altLang="en-US" kern="1200" dirty="0">
                <a:solidFill>
                  <a:schemeClr val="tx1"/>
                </a:solidFill>
                <a:latin typeface="Arial" pitchFamily="34" charset="0"/>
              </a:rPr>
              <a:t>Stress Intensity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7" y="1845552"/>
            <a:ext cx="8410471" cy="4114800"/>
          </a:xfrm>
        </p:spPr>
        <p:txBody>
          <a:bodyPr/>
          <a:lstStyle/>
          <a:p>
            <a:r>
              <a:rPr lang="en-US" sz="2800" dirty="0"/>
              <a:t>FRANC3D was developed primarily to calculate highly </a:t>
            </a:r>
            <a:r>
              <a:rPr lang="en-US" sz="2800" b="1" dirty="0">
                <a:solidFill>
                  <a:schemeClr val="accent2"/>
                </a:solidFill>
              </a:rPr>
              <a:t>accurate </a:t>
            </a:r>
            <a:r>
              <a:rPr lang="en-US" sz="2800" dirty="0"/>
              <a:t>SIF's for arbitrarily shaped cracks in arbitrarily shaped components subjected arbitrary loading</a:t>
            </a:r>
          </a:p>
          <a:p>
            <a:r>
              <a:rPr lang="en-US" sz="2800" dirty="0"/>
              <a:t>FRANC3D </a:t>
            </a:r>
            <a:r>
              <a:rPr lang="en-US" sz="2800" b="1" dirty="0">
                <a:solidFill>
                  <a:schemeClr val="accent2"/>
                </a:solidFill>
              </a:rPr>
              <a:t>handles real-world conditions </a:t>
            </a:r>
            <a:r>
              <a:rPr lang="en-US" sz="2800" dirty="0"/>
              <a:t>such as non-planar cracks, cracks with complex shapes, complex component geometries, contact between components, residual stresses, and local stress concentrations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52425" y="1366560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4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9D71E1-495A-46CA-AD57-7C1457649EE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dirty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9734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Stress Intensity Factors</a:t>
            </a:r>
          </a:p>
        </p:txBody>
      </p:sp>
      <p:sp>
        <p:nvSpPr>
          <p:cNvPr id="2406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346831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+mj-lt"/>
                <a:cs typeface="Arial" pitchFamily="34" charset="0"/>
              </a:rPr>
              <a:t>FRANC3D computes stress intensity factors for all three “modes” of fracture at FE mid-side nodes along crack front</a:t>
            </a:r>
            <a:br>
              <a:rPr lang="en-US" altLang="en-US" sz="2800" dirty="0">
                <a:latin typeface="+mj-lt"/>
                <a:cs typeface="Arial" pitchFamily="34" charset="0"/>
              </a:rPr>
            </a:br>
            <a:endParaRPr lang="en-US" altLang="en-US" sz="1200" dirty="0">
              <a:latin typeface="+mj-lt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+mj-lt"/>
                <a:cs typeface="Arial" pitchFamily="34" charset="0"/>
              </a:rPr>
              <a:t>Under conditions of small-scale yielding, crack </a:t>
            </a:r>
            <a:r>
              <a:rPr lang="en-US" altLang="en-US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behavior</a:t>
            </a:r>
            <a:r>
              <a:rPr lang="en-US" altLang="en-US" sz="2800" dirty="0">
                <a:latin typeface="+mj-lt"/>
                <a:cs typeface="Arial" pitchFamily="34" charset="0"/>
              </a:rPr>
              <a:t> controlled by stress intensity factors:</a:t>
            </a:r>
            <a:br>
              <a:rPr lang="en-US" altLang="en-US" sz="2800" dirty="0">
                <a:latin typeface="+mj-lt"/>
                <a:cs typeface="Arial" pitchFamily="34" charset="0"/>
              </a:rPr>
            </a:br>
            <a:endParaRPr lang="en-US" altLang="en-US" sz="1200" dirty="0">
              <a:latin typeface="+mj-lt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Stability</a:t>
            </a:r>
            <a:r>
              <a:rPr lang="en-US" altLang="en-US" sz="2400" dirty="0">
                <a:latin typeface="+mj-lt"/>
                <a:cs typeface="Arial" pitchFamily="34" charset="0"/>
              </a:rPr>
              <a:t> – will the crack tip move?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Trajectory</a:t>
            </a:r>
            <a:r>
              <a:rPr lang="en-US" altLang="en-US" sz="2400" dirty="0">
                <a:latin typeface="+mj-lt"/>
                <a:cs typeface="Arial" pitchFamily="34" charset="0"/>
              </a:rPr>
              <a:t> – in what direction?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Rate</a:t>
            </a:r>
            <a:r>
              <a:rPr lang="en-US" altLang="en-US" sz="2400" dirty="0">
                <a:latin typeface="+mj-lt"/>
                <a:cs typeface="Arial" pitchFamily="34" charset="0"/>
              </a:rPr>
              <a:t> – how fast?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52425" y="973531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901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8DB805-A2A7-4C90-B0EA-4BB0B9C77F7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838200" y="1533525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400050" y="180975"/>
            <a:ext cx="833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itchFamily="34" charset="0"/>
              </a:rPr>
              <a:t>Computing Stress Intensity Factors</a:t>
            </a:r>
          </a:p>
        </p:txBody>
      </p:sp>
      <p:sp>
        <p:nvSpPr>
          <p:cNvPr id="69638" name="Line 5"/>
          <p:cNvSpPr>
            <a:spLocks noChangeShapeType="1"/>
          </p:cNvSpPr>
          <p:nvPr/>
        </p:nvSpPr>
        <p:spPr bwMode="auto">
          <a:xfrm>
            <a:off x="352425" y="847725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204788" y="1049338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</a:pPr>
            <a:r>
              <a:rPr lang="en-US" altLang="en-US" dirty="0">
                <a:latin typeface="+mj-lt"/>
              </a:rPr>
              <a:t>FRANC3D has </a:t>
            </a:r>
            <a:r>
              <a:rPr lang="en-US" altLang="en-US" dirty="0">
                <a:solidFill>
                  <a:schemeClr val="accent2"/>
                </a:solidFill>
                <a:latin typeface="+mj-lt"/>
              </a:rPr>
              <a:t>two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>
                <a:solidFill>
                  <a:schemeClr val="accent2"/>
                </a:solidFill>
                <a:latin typeface="+mj-lt"/>
              </a:rPr>
              <a:t>methods of computing</a:t>
            </a:r>
            <a:r>
              <a:rPr lang="en-US" altLang="en-US" dirty="0">
                <a:latin typeface="+mj-lt"/>
              </a:rPr>
              <a:t> stress intensity factors (SIF’s or K’s):</a:t>
            </a:r>
          </a:p>
        </p:txBody>
      </p:sp>
      <p:sp>
        <p:nvSpPr>
          <p:cNvPr id="69641" name="Text Box 8"/>
          <p:cNvSpPr txBox="1">
            <a:spLocks noChangeArrowheads="1"/>
          </p:cNvSpPr>
          <p:nvPr/>
        </p:nvSpPr>
        <p:spPr bwMode="auto">
          <a:xfrm>
            <a:off x="501650" y="2286292"/>
            <a:ext cx="82804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85850" lvl="1" indent="-342900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  <a:latin typeface="+mj-lt"/>
              </a:rPr>
              <a:t>Displacement Correlation Method</a:t>
            </a:r>
          </a:p>
          <a:p>
            <a:pPr marL="1085850" lvl="1" indent="-342900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  <a:latin typeface="+mj-lt"/>
              </a:rPr>
              <a:t>Conservative Integral Method</a:t>
            </a:r>
          </a:p>
          <a:p>
            <a:pPr marL="1485900" lvl="2" indent="-342900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accent2"/>
                </a:solidFill>
                <a:latin typeface="+mj-lt"/>
              </a:rPr>
              <a:t>J</a:t>
            </a:r>
            <a:r>
              <a:rPr lang="en-US" altLang="en-US" dirty="0">
                <a:solidFill>
                  <a:schemeClr val="accent2"/>
                </a:solidFill>
                <a:latin typeface="+mj-lt"/>
              </a:rPr>
              <a:t>-Integral</a:t>
            </a:r>
          </a:p>
          <a:p>
            <a:pPr marL="1485900" lvl="2" indent="-342900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accent2"/>
                </a:solidFill>
                <a:latin typeface="+mj-lt"/>
              </a:rPr>
              <a:t>M</a:t>
            </a:r>
            <a:r>
              <a:rPr lang="en-US" altLang="en-US" dirty="0">
                <a:solidFill>
                  <a:schemeClr val="accent2"/>
                </a:solidFill>
                <a:latin typeface="+mj-lt"/>
              </a:rPr>
              <a:t>-Integral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2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8DB805-A2A7-4C90-B0EA-4BB0B9C77F7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638175" y="1681224"/>
            <a:ext cx="7499350" cy="351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en-US" dirty="0">
                <a:latin typeface="+mj-lt"/>
              </a:rPr>
              <a:t>Relatively simple to understand and implement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>
                <a:latin typeface="+mj-lt"/>
              </a:rPr>
              <a:t>Relatively poor accuracy (~5% error for a reasonable mesh)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>
                <a:latin typeface="+mj-lt"/>
              </a:rPr>
              <a:t>Good sanity check but not for production work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400050" y="237075"/>
            <a:ext cx="833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latin typeface="Arial" pitchFamily="34" charset="0"/>
              </a:rPr>
              <a:t>Displacement Correlation Methods</a:t>
            </a:r>
            <a:endParaRPr lang="en-US" altLang="en-US" sz="3600" dirty="0">
              <a:latin typeface="Arial" pitchFamily="34" charset="0"/>
            </a:endParaRPr>
          </a:p>
        </p:txBody>
      </p:sp>
      <p:sp>
        <p:nvSpPr>
          <p:cNvPr id="69638" name="Line 5"/>
          <p:cNvSpPr>
            <a:spLocks noChangeShapeType="1"/>
          </p:cNvSpPr>
          <p:nvPr/>
        </p:nvSpPr>
        <p:spPr bwMode="auto">
          <a:xfrm>
            <a:off x="352425" y="1145045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E34EE7-3C5D-479B-8A32-9D7F3CD6BAE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352425" y="847725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0050" y="180975"/>
            <a:ext cx="8334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itchFamily="34" charset="0"/>
              </a:rPr>
              <a:t>Workshop Agenda</a:t>
            </a:r>
            <a:endParaRPr lang="en-US" altLang="en-US" b="1" baseline="-25000" dirty="0">
              <a:latin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60738" y="1283366"/>
            <a:ext cx="8431212" cy="4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Part I:  Introduction to Fracture Mechanics Analysis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Part II:  Introduction to FRANC3D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 smtClean="0">
                <a:cs typeface="Times New Roman" panose="02020603050405020304" pitchFamily="18" charset="0"/>
              </a:rPr>
              <a:t>Part III</a:t>
            </a:r>
            <a:r>
              <a:rPr lang="en-US" altLang="en-US" sz="2000" dirty="0">
                <a:cs typeface="Times New Roman" panose="02020603050405020304" pitchFamily="18" charset="0"/>
              </a:rPr>
              <a:t>: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Finite Element (FE) Model Import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 smtClean="0">
                <a:cs typeface="Times New Roman" panose="02020603050405020304" pitchFamily="18" charset="0"/>
              </a:rPr>
              <a:t>Part </a:t>
            </a:r>
            <a:r>
              <a:rPr lang="en-US" altLang="en-US" sz="2000" dirty="0">
                <a:cs typeface="Times New Roman" panose="02020603050405020304" pitchFamily="18" charset="0"/>
              </a:rPr>
              <a:t>IV: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Crack Insertion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 smtClean="0">
                <a:cs typeface="Times New Roman" panose="02020603050405020304" pitchFamily="18" charset="0"/>
              </a:rPr>
              <a:t>Part V:  Static Crack Analysis &amp; SIF Computation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Part VI</a:t>
            </a:r>
            <a:r>
              <a:rPr lang="en-US" altLang="en-US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:  SIFs from FE Analysis</a:t>
            </a:r>
            <a:endParaRPr lang="en-US" altLang="en-US" sz="20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Part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VII:  </a:t>
            </a:r>
            <a:r>
              <a:rPr lang="en-US" altLang="en-US" sz="2000" dirty="0">
                <a:cs typeface="Times New Roman" panose="02020603050405020304" pitchFamily="18" charset="0"/>
              </a:rPr>
              <a:t>Crack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Growth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Part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VIII</a:t>
            </a:r>
            <a:r>
              <a:rPr lang="en-US" altLang="en-US" sz="2000" dirty="0">
                <a:cs typeface="Times New Roman" panose="02020603050405020304" pitchFamily="18" charset="0"/>
              </a:rPr>
              <a:t>: 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Multiple/Variable </a:t>
            </a:r>
            <a:r>
              <a:rPr lang="en-US" altLang="en-US" sz="2000" dirty="0">
                <a:cs typeface="Times New Roman" panose="02020603050405020304" pitchFamily="18" charset="0"/>
              </a:rPr>
              <a:t>DOF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Approach to Fatigue Life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 smtClean="0">
                <a:cs typeface="Times New Roman" panose="02020603050405020304" pitchFamily="18" charset="0"/>
              </a:rPr>
              <a:t>Part IX:  SIF History &amp; Fatigue Life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Part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X: </a:t>
            </a:r>
            <a:r>
              <a:rPr lang="en-US" altLang="en-US" sz="2000" dirty="0">
                <a:cs typeface="Times New Roman" panose="02020603050405020304" pitchFamily="18" charset="0"/>
              </a:rPr>
              <a:t>FRANC3D Files,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Session Log, Command Line and Python Interface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Part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XI:  Miscellaneous</a:t>
            </a:r>
            <a:endParaRPr lang="en-US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40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E12879-984C-4FC8-AA4F-C048D4316D4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dirty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3785" y="100013"/>
            <a:ext cx="8917353" cy="626818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Theoretical asymptotic displacement fields</a:t>
            </a:r>
          </a:p>
        </p:txBody>
      </p:sp>
      <p:graphicFrame>
        <p:nvGraphicFramePr>
          <p:cNvPr id="7270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89463" y="2090738"/>
          <a:ext cx="38544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4" imgW="2362200" imgH="469900" progId="Equation.3">
                  <p:embed/>
                </p:oleObj>
              </mc:Choice>
              <mc:Fallback>
                <p:oleObj name="Equation" r:id="rId4" imgW="23622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2090738"/>
                        <a:ext cx="3854450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00575" y="1279525"/>
          <a:ext cx="381793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6" imgW="2324100" imgH="469900" progId="Equation.3">
                  <p:embed/>
                </p:oleObj>
              </mc:Choice>
              <mc:Fallback>
                <p:oleObj name="Equation" r:id="rId6" imgW="23241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1279525"/>
                        <a:ext cx="3817938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52950" y="3452813"/>
          <a:ext cx="38766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8" imgW="2374900" imgH="469900" progId="Equation.3">
                  <p:embed/>
                </p:oleObj>
              </mc:Choice>
              <mc:Fallback>
                <p:oleObj name="Equation" r:id="rId8" imgW="23749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3452813"/>
                        <a:ext cx="387667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552950" y="4229100"/>
          <a:ext cx="40957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0" imgW="2489200" imgH="469900" progId="Equation.3">
                  <p:embed/>
                </p:oleObj>
              </mc:Choice>
              <mc:Fallback>
                <p:oleObj name="Equation" r:id="rId10" imgW="24892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4229100"/>
                        <a:ext cx="4095750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2" name="Rectangle 7"/>
          <p:cNvSpPr>
            <a:spLocks noChangeArrowheads="1"/>
          </p:cNvSpPr>
          <p:nvPr/>
        </p:nvSpPr>
        <p:spPr bwMode="auto">
          <a:xfrm>
            <a:off x="4883150" y="2978150"/>
            <a:ext cx="4022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  <a:cs typeface="Times New Roman" pitchFamily="18" charset="0"/>
              </a:rPr>
              <a:t>Note: for plane stress, let </a:t>
            </a:r>
            <a:r>
              <a:rPr lang="en-US" altLang="en-US" sz="1800" dirty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en-US" sz="1800" dirty="0">
                <a:latin typeface="Palatino" charset="0"/>
                <a:cs typeface="Times New Roman" pitchFamily="18" charset="0"/>
              </a:rPr>
              <a:t> = </a:t>
            </a:r>
            <a:r>
              <a:rPr lang="en-US" altLang="en-US" sz="1800" dirty="0">
                <a:latin typeface="Symbol" pitchFamily="18" charset="2"/>
              </a:rPr>
              <a:t>n</a:t>
            </a:r>
            <a:r>
              <a:rPr lang="en-US" altLang="en-US" sz="1800" dirty="0"/>
              <a:t>/(1+ </a:t>
            </a:r>
            <a:r>
              <a:rPr lang="en-US" altLang="en-US" sz="1800" dirty="0">
                <a:latin typeface="Symbol" pitchFamily="18" charset="2"/>
              </a:rPr>
              <a:t>n</a:t>
            </a:r>
            <a:r>
              <a:rPr lang="en-US" altLang="en-US" sz="1800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0500" y="1352550"/>
            <a:ext cx="4473575" cy="2874963"/>
            <a:chOff x="224" y="739"/>
            <a:chExt cx="2818" cy="1811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4" y="764"/>
              <a:ext cx="2784" cy="1786"/>
              <a:chOff x="96" y="1200"/>
              <a:chExt cx="2784" cy="1786"/>
            </a:xfrm>
          </p:grpSpPr>
          <p:pic>
            <p:nvPicPr>
              <p:cNvPr id="72721" name="Picture 10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00"/>
                <a:ext cx="2784" cy="1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22" name="Oval 11"/>
              <p:cNvSpPr>
                <a:spLocks noChangeArrowheads="1"/>
              </p:cNvSpPr>
              <p:nvPr/>
            </p:nvSpPr>
            <p:spPr bwMode="auto">
              <a:xfrm>
                <a:off x="1587" y="219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</p:grpSp>
        <p:sp>
          <p:nvSpPr>
            <p:cNvPr id="72719" name="Text Box 12"/>
            <p:cNvSpPr txBox="1">
              <a:spLocks noChangeArrowheads="1"/>
            </p:cNvSpPr>
            <p:nvPr/>
          </p:nvSpPr>
          <p:spPr bwMode="auto">
            <a:xfrm>
              <a:off x="1867" y="739"/>
              <a:ext cx="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itchFamily="34" charset="0"/>
                </a:rPr>
                <a:t>, v</a:t>
              </a:r>
            </a:p>
          </p:txBody>
        </p:sp>
        <p:sp>
          <p:nvSpPr>
            <p:cNvPr id="72720" name="Text Box 13"/>
            <p:cNvSpPr txBox="1">
              <a:spLocks noChangeArrowheads="1"/>
            </p:cNvSpPr>
            <p:nvPr/>
          </p:nvSpPr>
          <p:spPr bwMode="auto">
            <a:xfrm>
              <a:off x="2766" y="16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itchFamily="34" charset="0"/>
                </a:rPr>
                <a:t>, u</a:t>
              </a:r>
            </a:p>
          </p:txBody>
        </p:sp>
      </p:grpSp>
      <p:sp>
        <p:nvSpPr>
          <p:cNvPr id="72714" name="Text Box 14"/>
          <p:cNvSpPr txBox="1">
            <a:spLocks noChangeArrowheads="1"/>
          </p:cNvSpPr>
          <p:nvPr/>
        </p:nvSpPr>
        <p:spPr bwMode="auto">
          <a:xfrm>
            <a:off x="760413" y="4754563"/>
            <a:ext cx="2534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Set</a:t>
            </a:r>
            <a:r>
              <a:rPr lang="en-US" altLang="en-US" sz="1800" dirty="0">
                <a:latin typeface="Arial" pitchFamily="34" charset="0"/>
              </a:rPr>
              <a:t> </a:t>
            </a:r>
            <a:r>
              <a:rPr lang="en-US" altLang="en-US" sz="1800" i="1" dirty="0">
                <a:latin typeface="+mj-lt"/>
              </a:rPr>
              <a:t>r</a:t>
            </a:r>
            <a:r>
              <a:rPr lang="en-US" altLang="en-US" sz="1800" dirty="0">
                <a:latin typeface="+mj-lt"/>
              </a:rPr>
              <a:t> = </a:t>
            </a:r>
            <a:r>
              <a:rPr lang="en-US" altLang="en-US" sz="1800" i="1" dirty="0">
                <a:latin typeface="+mj-lt"/>
              </a:rPr>
              <a:t>r</a:t>
            </a:r>
            <a:r>
              <a:rPr lang="en-US" altLang="en-US" sz="1800" i="1" baseline="-25000" dirty="0">
                <a:latin typeface="+mj-lt"/>
              </a:rPr>
              <a:t>a-b</a:t>
            </a:r>
            <a:r>
              <a:rPr lang="en-US" altLang="en-US" sz="1800" dirty="0">
                <a:latin typeface="+mj-lt"/>
              </a:rPr>
              <a:t>, and </a:t>
            </a:r>
            <a:r>
              <a:rPr lang="en-US" altLang="en-US" sz="1800" dirty="0">
                <a:latin typeface="Symbol" pitchFamily="18" charset="2"/>
              </a:rPr>
              <a:t>q </a:t>
            </a:r>
            <a:r>
              <a:rPr lang="en-US" altLang="en-US" sz="1800" dirty="0">
                <a:latin typeface="+mj-lt"/>
              </a:rPr>
              <a:t>= 180</a:t>
            </a:r>
            <a:r>
              <a:rPr lang="en-US" altLang="en-US" sz="1800" dirty="0">
                <a:latin typeface="Arial" pitchFamily="34" charset="0"/>
              </a:rPr>
              <a:t>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-25000" dirty="0"/>
              <a:t> </a:t>
            </a:r>
          </a:p>
        </p:txBody>
      </p:sp>
      <p:graphicFrame>
        <p:nvGraphicFramePr>
          <p:cNvPr id="72715" name="Object 15"/>
          <p:cNvGraphicFramePr>
            <a:graphicFrameLocks noChangeAspect="1"/>
          </p:cNvGraphicFramePr>
          <p:nvPr/>
        </p:nvGraphicFramePr>
        <p:xfrm>
          <a:off x="1016000" y="5392738"/>
          <a:ext cx="30194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13" imgW="1688367" imgH="431613" progId="Equation.3">
                  <p:embed/>
                </p:oleObj>
              </mc:Choice>
              <mc:Fallback>
                <p:oleObj name="Equation" r:id="rId13" imgW="168836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5392738"/>
                        <a:ext cx="301942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6"/>
          <p:cNvGraphicFramePr>
            <a:graphicFrameLocks noChangeAspect="1"/>
          </p:cNvGraphicFramePr>
          <p:nvPr/>
        </p:nvGraphicFramePr>
        <p:xfrm>
          <a:off x="4815234" y="5370105"/>
          <a:ext cx="302895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15" imgW="1637589" imgH="431613" progId="Equation.3">
                  <p:embed/>
                </p:oleObj>
              </mc:Choice>
              <mc:Fallback>
                <p:oleObj name="Equation" r:id="rId15" imgW="163758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234" y="5370105"/>
                        <a:ext cx="3028950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352425" y="847725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6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8B893A6-B35D-453F-8670-D07E869A92F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445"/>
            <a:ext cx="7772400" cy="78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Displacement Correlation (No Crack-Front Template)</a:t>
            </a: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>
            <p:extLst/>
          </p:nvPr>
        </p:nvGraphicFramePr>
        <p:xfrm>
          <a:off x="5459413" y="1762860"/>
          <a:ext cx="26003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1371600" imgH="1485900" progId="Equation.3">
                  <p:embed/>
                </p:oleObj>
              </mc:Choice>
              <mc:Fallback>
                <p:oleObj name="Equation" r:id="rId4" imgW="1371600" imgH="148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1762860"/>
                        <a:ext cx="2600325" cy="280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468923" y="4990728"/>
            <a:ext cx="847187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800" dirty="0">
                <a:latin typeface="+mj-lt"/>
                <a:cs typeface="Times New Roman" pitchFamily="18" charset="0"/>
              </a:rPr>
              <a:t>is the shear modulus, </a:t>
            </a:r>
            <a:r>
              <a:rPr lang="en-US" altLang="en-US" sz="1800" i="1" dirty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800" dirty="0">
                <a:latin typeface="+mj-lt"/>
                <a:cs typeface="Times New Roman" pitchFamily="18" charset="0"/>
              </a:rPr>
              <a:t>is Poisson's ratio</a:t>
            </a:r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, </a:t>
            </a:r>
            <a:r>
              <a:rPr lang="en-US" altLang="en-US" sz="1800" i="1" dirty="0">
                <a:latin typeface="+mj-lt"/>
                <a:cs typeface="Times New Roman" pitchFamily="18" charset="0"/>
              </a:rPr>
              <a:t>r</a:t>
            </a:r>
            <a:r>
              <a:rPr lang="en-US" altLang="en-US" sz="1800" dirty="0">
                <a:latin typeface="+mj-lt"/>
                <a:cs typeface="Times New Roman" pitchFamily="18" charset="0"/>
              </a:rPr>
              <a:t> is the distance from the crack tip to the correlation point, and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1800" baseline="-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en-US" altLang="en-US" sz="1800" baseline="-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w</a:t>
            </a:r>
            <a:r>
              <a:rPr lang="en-US" altLang="en-US" sz="1800" baseline="-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+mj-lt"/>
                <a:cs typeface="Times New Roman" pitchFamily="18" charset="0"/>
              </a:rPr>
              <a:t>are the </a:t>
            </a:r>
            <a:r>
              <a:rPr lang="en-US" altLang="en-US" sz="1800" i="1" dirty="0">
                <a:latin typeface="+mj-lt"/>
                <a:cs typeface="Times New Roman" pitchFamily="18" charset="0"/>
              </a:rPr>
              <a:t>x</a:t>
            </a:r>
            <a:r>
              <a:rPr lang="en-US" altLang="en-US" sz="1800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1800" i="1" dirty="0">
                <a:latin typeface="+mj-lt"/>
                <a:cs typeface="Times New Roman" pitchFamily="18" charset="0"/>
              </a:rPr>
              <a:t>y</a:t>
            </a:r>
            <a:r>
              <a:rPr lang="en-US" altLang="en-US" sz="1800" dirty="0">
                <a:latin typeface="+mj-lt"/>
                <a:cs typeface="Times New Roman" pitchFamily="18" charset="0"/>
              </a:rPr>
              <a:t>, and </a:t>
            </a:r>
            <a:r>
              <a:rPr lang="en-US" altLang="en-US" sz="1800" i="1" dirty="0">
                <a:latin typeface="+mj-lt"/>
                <a:cs typeface="Times New Roman" pitchFamily="18" charset="0"/>
              </a:rPr>
              <a:t>z</a:t>
            </a:r>
            <a:r>
              <a:rPr lang="en-US" altLang="en-US" sz="1800" dirty="0">
                <a:latin typeface="+mj-lt"/>
                <a:cs typeface="Times New Roman" pitchFamily="18" charset="0"/>
              </a:rPr>
              <a:t> displacements at point </a:t>
            </a:r>
            <a:r>
              <a:rPr lang="en-US" altLang="en-US" sz="1800" i="1" dirty="0">
                <a:latin typeface="+mj-lt"/>
                <a:cs typeface="Times New Roman" pitchFamily="18" charset="0"/>
              </a:rPr>
              <a:t>i</a:t>
            </a:r>
            <a:r>
              <a:rPr lang="en-US" altLang="en-US" sz="1800" dirty="0">
                <a:latin typeface="+mj-lt"/>
                <a:cs typeface="Times New Roman" pitchFamily="18" charset="0"/>
              </a:rPr>
              <a:t> </a:t>
            </a:r>
            <a:endParaRPr lang="en-US" altLang="en-US" sz="1800" dirty="0">
              <a:latin typeface="+mj-lt"/>
            </a:endParaRPr>
          </a:p>
        </p:txBody>
      </p:sp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468923" y="5752728"/>
            <a:ext cx="8120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  <a:cs typeface="Times New Roman" pitchFamily="18" charset="0"/>
              </a:rPr>
              <a:t>Same expressions used for plane stress assumptions if </a:t>
            </a:r>
            <a:r>
              <a:rPr lang="en-US" altLang="en-US" sz="1800" dirty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800" dirty="0">
                <a:latin typeface="+mj-lt"/>
                <a:cs typeface="Times New Roman" pitchFamily="18" charset="0"/>
              </a:rPr>
              <a:t>is replaced by </a:t>
            </a:r>
            <a:r>
              <a:rPr lang="en-US" altLang="en-US" sz="1800" dirty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800" dirty="0">
                <a:latin typeface="+mj-lt"/>
                <a:cs typeface="Times New Roman" pitchFamily="18" charset="0"/>
              </a:rPr>
              <a:t>/ (1+</a:t>
            </a:r>
            <a:r>
              <a:rPr lang="en-US" altLang="en-US" sz="1800" dirty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en-US" sz="1800" dirty="0">
                <a:latin typeface="+mj-lt"/>
                <a:cs typeface="Times New Roman" pitchFamily="18" charset="0"/>
              </a:rPr>
              <a:t>)</a:t>
            </a:r>
            <a:r>
              <a:rPr lang="en-US" altLang="en-US" sz="1800" dirty="0">
                <a:latin typeface="Arial" pitchFamily="34" charset="0"/>
              </a:rPr>
              <a:t> </a:t>
            </a:r>
          </a:p>
        </p:txBody>
      </p:sp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1041400" y="1315185"/>
            <a:ext cx="21531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For plane strain case: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3238" y="1762860"/>
            <a:ext cx="4419600" cy="2835275"/>
            <a:chOff x="96" y="1200"/>
            <a:chExt cx="2784" cy="1786"/>
          </a:xfrm>
        </p:grpSpPr>
        <p:pic>
          <p:nvPicPr>
            <p:cNvPr id="73739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00"/>
              <a:ext cx="2784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40" name="Oval 11"/>
            <p:cNvSpPr>
              <a:spLocks noChangeArrowheads="1"/>
            </p:cNvSpPr>
            <p:nvPr/>
          </p:nvSpPr>
          <p:spPr bwMode="auto">
            <a:xfrm>
              <a:off x="1587" y="219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73737" name="Text Box 12"/>
          <p:cNvSpPr txBox="1">
            <a:spLocks noChangeArrowheads="1"/>
          </p:cNvSpPr>
          <p:nvPr/>
        </p:nvSpPr>
        <p:spPr bwMode="auto">
          <a:xfrm>
            <a:off x="1906588" y="2840773"/>
            <a:ext cx="80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r</a:t>
            </a:r>
            <a:r>
              <a:rPr lang="en-US" altLang="en-US" sz="2400" i="1" baseline="-25000" dirty="0"/>
              <a:t>a-b</a:t>
            </a:r>
          </a:p>
        </p:txBody>
      </p:sp>
      <p:sp>
        <p:nvSpPr>
          <p:cNvPr id="73738" name="Line 3"/>
          <p:cNvSpPr>
            <a:spLocks noChangeShapeType="1"/>
          </p:cNvSpPr>
          <p:nvPr/>
        </p:nvSpPr>
        <p:spPr bwMode="auto">
          <a:xfrm>
            <a:off x="352425" y="847725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89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4393"/>
            <a:ext cx="7772400" cy="1143000"/>
          </a:xfrm>
        </p:spPr>
        <p:txBody>
          <a:bodyPr/>
          <a:lstStyle/>
          <a:p>
            <a:r>
              <a:rPr lang="en-US" sz="3600" kern="1200" dirty="0">
                <a:solidFill>
                  <a:schemeClr val="tx1"/>
                </a:solidFill>
                <a:latin typeface="Arial" pitchFamily="34" charset="0"/>
              </a:rPr>
              <a:t>Displacement Correlation 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8489"/>
            <a:ext cx="7772400" cy="4517511"/>
          </a:xfrm>
        </p:spPr>
        <p:txBody>
          <a:bodyPr/>
          <a:lstStyle/>
          <a:p>
            <a:r>
              <a:rPr lang="en-US" sz="2800" dirty="0"/>
              <a:t>SIF's computed by this approach can be improved if quarter-point crack-tip elements are used</a:t>
            </a:r>
          </a:p>
          <a:p>
            <a:r>
              <a:rPr lang="en-US" sz="2800" dirty="0"/>
              <a:t>Displacement field: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2425" y="1276797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353" y="2559100"/>
            <a:ext cx="3276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9057" name="Object 1"/>
          <p:cNvGraphicFramePr>
            <a:graphicFrameLocks noChangeAspect="1"/>
          </p:cNvGraphicFramePr>
          <p:nvPr/>
        </p:nvGraphicFramePr>
        <p:xfrm>
          <a:off x="1247188" y="3285344"/>
          <a:ext cx="3815215" cy="91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3480197" imgH="686197" progId="Equation.3">
                  <p:embed/>
                </p:oleObj>
              </mc:Choice>
              <mc:Fallback>
                <p:oleObj name="Equation" r:id="rId4" imgW="3480197" imgH="686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188" y="3285344"/>
                        <a:ext cx="3815215" cy="913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59" name="Rectangle 3"/>
          <p:cNvSpPr>
            <a:spLocks noChangeArrowheads="1"/>
          </p:cNvSpPr>
          <p:nvPr/>
        </p:nvSpPr>
        <p:spPr bwMode="auto">
          <a:xfrm>
            <a:off x="730499" y="4454507"/>
            <a:ext cx="5016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FEM crack opening displacement (COD) is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9058" name="Object 2"/>
          <p:cNvGraphicFramePr>
            <a:graphicFrameLocks noChangeAspect="1"/>
          </p:cNvGraphicFramePr>
          <p:nvPr/>
        </p:nvGraphicFramePr>
        <p:xfrm>
          <a:off x="1333287" y="4881056"/>
          <a:ext cx="6099406" cy="49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6" imgW="4191397" imgH="343297" progId="Equation.3">
                  <p:embed/>
                </p:oleObj>
              </mc:Choice>
              <mc:Fallback>
                <p:oleObj name="Equation" r:id="rId6" imgW="4191397" imgH="3432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287" y="4881056"/>
                        <a:ext cx="6099406" cy="4990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4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63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itchFamily="34" charset="0"/>
              </a:rPr>
              <a:t>Displacement Correlation (With Crack-Front Template)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8489"/>
            <a:ext cx="7772400" cy="4517511"/>
          </a:xfrm>
        </p:spPr>
        <p:txBody>
          <a:bodyPr/>
          <a:lstStyle/>
          <a:p>
            <a:r>
              <a:rPr lang="en-US" sz="2800" dirty="0"/>
              <a:t>The square root term of the FEM COD can then be substituted into the analytical crack-tip displacement field to yield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2425" y="1276797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430081" name="Object 1"/>
          <p:cNvGraphicFramePr>
            <a:graphicFrameLocks noChangeAspect="1"/>
          </p:cNvGraphicFramePr>
          <p:nvPr/>
        </p:nvGraphicFramePr>
        <p:xfrm>
          <a:off x="2722447" y="3269071"/>
          <a:ext cx="3303028" cy="65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2362597" imgH="470297" progId="Equation.3">
                  <p:embed/>
                </p:oleObj>
              </mc:Choice>
              <mc:Fallback>
                <p:oleObj name="Equation" r:id="rId3" imgW="2362597" imgH="4702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447" y="3269071"/>
                        <a:ext cx="3303028" cy="659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82" name="Object 2"/>
          <p:cNvGraphicFramePr>
            <a:graphicFrameLocks noChangeAspect="1"/>
          </p:cNvGraphicFramePr>
          <p:nvPr/>
        </p:nvGraphicFramePr>
        <p:xfrm>
          <a:off x="2773691" y="4249676"/>
          <a:ext cx="3213330" cy="62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2438797" imgH="470297" progId="Equation.3">
                  <p:embed/>
                </p:oleObj>
              </mc:Choice>
              <mc:Fallback>
                <p:oleObj name="Equation" r:id="rId5" imgW="2438797" imgH="4702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691" y="4249676"/>
                        <a:ext cx="3213330" cy="621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06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4327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Conservative </a:t>
            </a:r>
            <a:r>
              <a:rPr lang="en-US" dirty="0"/>
              <a:t>Integral Methods</a:t>
            </a:r>
            <a:br>
              <a:rPr lang="en-US" dirty="0"/>
            </a:br>
            <a:r>
              <a:rPr lang="en-US" i="1" dirty="0"/>
              <a:t>M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/>
              <a:t> &amp; </a:t>
            </a:r>
            <a:r>
              <a:rPr lang="en-US" i="1" dirty="0"/>
              <a:t>J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/>
              <a:t>Integrals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65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352"/>
            <a:ext cx="7772400" cy="1143000"/>
          </a:xfrm>
        </p:spPr>
        <p:txBody>
          <a:bodyPr/>
          <a:lstStyle/>
          <a:p>
            <a:r>
              <a:rPr lang="en-US" i="1" dirty="0"/>
              <a:t>J</a:t>
            </a:r>
            <a:r>
              <a:rPr lang="en-US" dirty="0"/>
              <a:t>-Integral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5852"/>
            <a:ext cx="8229600" cy="20358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linear Elastic Fracture Mechanics, LEFM, the </a:t>
            </a:r>
            <a:r>
              <a:rPr lang="en-US" i="1" dirty="0"/>
              <a:t>J</a:t>
            </a:r>
            <a:r>
              <a:rPr lang="en-US" dirty="0"/>
              <a:t>-integral is equivalent to the fracture energy release rate, G.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2425" y="1149797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80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839"/>
            <a:ext cx="7772400" cy="658368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Arial" pitchFamily="34" charset="0"/>
              </a:rPr>
              <a:t> Energy Release Rate, G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76" y="1438656"/>
            <a:ext cx="7772400" cy="4114800"/>
          </a:xfrm>
        </p:spPr>
        <p:txBody>
          <a:bodyPr/>
          <a:lstStyle/>
          <a:p>
            <a:r>
              <a:rPr lang="en-US" kern="1200" dirty="0">
                <a:latin typeface="+mj-lt"/>
              </a:rPr>
              <a:t>G can be computed either:</a:t>
            </a:r>
          </a:p>
          <a:p>
            <a:pPr lvl="1"/>
            <a:r>
              <a:rPr lang="en-US" kern="1200" dirty="0">
                <a:latin typeface="+mj-lt"/>
              </a:rPr>
              <a:t>Using the stress intensity factors and material properties and the theoretical expressions for near crack-front displacements and stresses</a:t>
            </a:r>
            <a:r>
              <a:rPr lang="en-US" kern="12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457200" lvl="1" indent="0">
              <a:buNone/>
            </a:pPr>
            <a:r>
              <a:rPr lang="en-US" i="1" kern="1200" dirty="0">
                <a:solidFill>
                  <a:schemeClr val="accent2"/>
                </a:solidFill>
                <a:latin typeface="+mj-lt"/>
              </a:rPr>
              <a:t>OR</a:t>
            </a:r>
          </a:p>
          <a:p>
            <a:pPr lvl="1"/>
            <a:r>
              <a:rPr lang="en-US" kern="1200" dirty="0">
                <a:latin typeface="+mj-lt"/>
              </a:rPr>
              <a:t>Using the near-crack-front stresses, strains and displacement determined from a finite element analysis (</a:t>
            </a:r>
            <a:r>
              <a:rPr lang="en-US" dirty="0">
                <a:latin typeface="+mj-lt"/>
                <a:cs typeface="Arial" pitchFamily="34" charset="0"/>
              </a:rPr>
              <a:t>domain integration)</a:t>
            </a: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352425" y="1006221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4327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/>
              <a:t> Computation Using the Stress Intensity Factors and Material Properties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00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42E823-ED11-4B1A-A540-F2FFEA7701D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dirty="0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400050" y="180975"/>
            <a:ext cx="8334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Release Rate Expression Using SIFs &amp; Material Properties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Line 3"/>
          <p:cNvSpPr>
            <a:spLocks noChangeShapeType="1"/>
          </p:cNvSpPr>
          <p:nvPr/>
        </p:nvSpPr>
        <p:spPr bwMode="auto">
          <a:xfrm>
            <a:off x="352425" y="1156268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593687" y="4093540"/>
            <a:ext cx="7339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The crack-tip energy release rates can be determined from Irwin’s</a:t>
            </a:r>
            <a:r>
              <a:rPr lang="en-US" altLang="en-US" sz="2000" dirty="0">
                <a:solidFill>
                  <a:srgbClr val="FF0000"/>
                </a:solidFill>
              </a:rPr>
              <a:t>*</a:t>
            </a:r>
            <a:r>
              <a:rPr lang="en-US" altLang="en-US" sz="2000" dirty="0"/>
              <a:t> crack closure integral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70228" y="1495461"/>
            <a:ext cx="7339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Given the following crack-front coordinate systems (Rectangular and Polar coordinate systems) </a:t>
            </a:r>
          </a:p>
        </p:txBody>
      </p:sp>
      <p:pic>
        <p:nvPicPr>
          <p:cNvPr id="18" name="Picture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898" y="2378734"/>
            <a:ext cx="3225644" cy="153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729266" y="4846295"/>
            <a:ext cx="3555181" cy="617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2513" y="4967310"/>
            <a:ext cx="63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(1)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062" y="5601070"/>
            <a:ext cx="7993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</a:rPr>
              <a:t>Where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000" dirty="0">
                <a:ea typeface="Calibri" panose="020F0502020204030204" pitchFamily="34" charset="0"/>
              </a:rPr>
              <a:t>(</a:t>
            </a:r>
            <a:r>
              <a:rPr lang="en-US" sz="2000" i="1" dirty="0">
                <a:ea typeface="Calibri" panose="020F0502020204030204" pitchFamily="34" charset="0"/>
              </a:rPr>
              <a:t>r,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000" dirty="0">
                <a:ea typeface="Calibri" panose="020F0502020204030204" pitchFamily="34" charset="0"/>
              </a:rPr>
              <a:t>) are the near crack-front stresses (in cylindrical coordinates), and </a:t>
            </a:r>
            <a:r>
              <a:rPr lang="en-US" sz="2000" i="1" dirty="0">
                <a:ea typeface="Calibri" panose="020F0502020204030204" pitchFamily="34" charset="0"/>
              </a:rPr>
              <a:t>u</a:t>
            </a:r>
            <a:r>
              <a:rPr lang="en-US" sz="2000" dirty="0">
                <a:ea typeface="Calibri" panose="020F0502020204030204" pitchFamily="34" charset="0"/>
              </a:rPr>
              <a:t>(</a:t>
            </a:r>
            <a:r>
              <a:rPr lang="en-US" sz="2000" i="1" dirty="0">
                <a:ea typeface="Calibri" panose="020F0502020204030204" pitchFamily="34" charset="0"/>
              </a:rPr>
              <a:t>r,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000" dirty="0">
                <a:ea typeface="Calibri" panose="020F0502020204030204" pitchFamily="34" charset="0"/>
              </a:rPr>
              <a:t>) are the near crack-front displacements</a:t>
            </a:r>
            <a:endParaRPr lang="en-US" sz="20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2900" y="6235446"/>
            <a:ext cx="846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* Irwin, G.R. (1957) Analysis of stresses and strains near the end of a crack traversing a plate, </a:t>
            </a:r>
            <a:r>
              <a:rPr lang="en-US" altLang="en-US" sz="1200" i="1" dirty="0"/>
              <a:t>Journal of Applied Mechanics</a:t>
            </a:r>
            <a:r>
              <a:rPr lang="en-US" altLang="en-US" sz="1200" dirty="0"/>
              <a:t>, 24, 361-364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1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42E823-ED11-4B1A-A540-F2FFEA7701D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dirty="0"/>
          </a:p>
        </p:txBody>
      </p:sp>
      <p:sp>
        <p:nvSpPr>
          <p:cNvPr id="79876" name="Line 3"/>
          <p:cNvSpPr>
            <a:spLocks noChangeShapeType="1"/>
          </p:cNvSpPr>
          <p:nvPr/>
        </p:nvSpPr>
        <p:spPr bwMode="auto">
          <a:xfrm>
            <a:off x="352425" y="1139436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2442" y="1215499"/>
            <a:ext cx="8481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first term first term of Williams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expansion for the stresses and displacements near the crack tip is related to the stress intensity factors, and gives the following expression for stress and displacement assuming plane strain conditions.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70532" y="2686049"/>
            <a:ext cx="5574170" cy="177936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35861" y="4559803"/>
            <a:ext cx="5643475" cy="11453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88745" y="3164650"/>
            <a:ext cx="63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88745" y="4706525"/>
            <a:ext cx="63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(3)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24442" y="131046"/>
            <a:ext cx="8334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Release Rate Expression Using SIFs &amp; Material Properties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42900" y="5961126"/>
            <a:ext cx="8467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* Williams, M.L. (1957) On the stress distribution at the base of a stationary crack, </a:t>
            </a:r>
            <a:r>
              <a:rPr lang="en-US" altLang="en-US" sz="1200" i="1" dirty="0"/>
              <a:t>Journal of Applied Mechanics</a:t>
            </a:r>
            <a:r>
              <a:rPr lang="en-US" altLang="en-US" sz="1200" dirty="0"/>
              <a:t>, 24, 109-114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4586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Elastic Fracture Mechanics Analysis </a:t>
            </a:r>
            <a:br>
              <a:rPr lang="en-US" dirty="0"/>
            </a:br>
            <a:r>
              <a:rPr lang="en-US" dirty="0"/>
              <a:t>Using Finite Element Analysis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0DCE60FA-EC2E-43E6-BC7F-8A95ABD745F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18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42E823-ED11-4B1A-A540-F2FFEA7701D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dirty="0"/>
          </a:p>
        </p:txBody>
      </p:sp>
      <p:sp>
        <p:nvSpPr>
          <p:cNvPr id="79876" name="Line 3"/>
          <p:cNvSpPr>
            <a:spLocks noChangeShapeType="1"/>
          </p:cNvSpPr>
          <p:nvPr/>
        </p:nvSpPr>
        <p:spPr bwMode="auto">
          <a:xfrm>
            <a:off x="352425" y="1049678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94287" y="2456526"/>
            <a:ext cx="63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(4)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0862" y="1336168"/>
            <a:ext cx="6504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Substituting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= 0 into equation 2, and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 gives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59394" y="2046693"/>
            <a:ext cx="5374087" cy="13403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016" y="3675123"/>
            <a:ext cx="7583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Substituting equations 4 into 1, and evaluating the integral gives the well know result</a:t>
            </a:r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598798" y="4550409"/>
            <a:ext cx="4005408" cy="6779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94287" y="4568138"/>
            <a:ext cx="63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(5)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6591" y="5379016"/>
            <a:ext cx="7583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The energy release rate in terms of stress intensity factors and material properties</a:t>
            </a:r>
            <a:endParaRPr lang="en-US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986" y="84076"/>
            <a:ext cx="8334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Release Rate Expression Using SIFs &amp; Material Properties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48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640" y="2124814"/>
            <a:ext cx="8031854" cy="3047436"/>
          </a:xfrm>
        </p:spPr>
        <p:txBody>
          <a:bodyPr>
            <a:normAutofit fontScale="90000"/>
          </a:bodyPr>
          <a:lstStyle/>
          <a:p>
            <a:r>
              <a:rPr lang="en-US" dirty="0"/>
              <a:t>G Computation Using </a:t>
            </a:r>
            <a:r>
              <a:rPr lang="en-US" kern="1200" dirty="0"/>
              <a:t>the near-crack-front stresses, strains and displacement (</a:t>
            </a:r>
            <a:r>
              <a:rPr lang="en-US" dirty="0">
                <a:cs typeface="Arial" pitchFamily="34" charset="0"/>
              </a:rPr>
              <a:t>domain integration)</a:t>
            </a:r>
            <a:br>
              <a:rPr lang="en-US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2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132855" y="157903"/>
            <a:ext cx="8818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itchFamily="34" charset="0"/>
              </a:rPr>
              <a:t>2D Crack-Tip Energy Balance (J-integral) </a:t>
            </a:r>
          </a:p>
        </p:txBody>
      </p:sp>
      <p:graphicFrame>
        <p:nvGraphicFramePr>
          <p:cNvPr id="74755" name="Object 2"/>
          <p:cNvGraphicFramePr>
            <a:graphicFrameLocks noGrp="1" noChangeAspect="1"/>
          </p:cNvGraphicFramePr>
          <p:nvPr>
            <p:ph/>
          </p:nvPr>
        </p:nvGraphicFramePr>
        <p:xfrm>
          <a:off x="825500" y="4870450"/>
          <a:ext cx="68738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6934200" imgH="596900" progId="Equation.3">
                  <p:embed/>
                </p:oleObj>
              </mc:Choice>
              <mc:Fallback>
                <p:oleObj name="Equation" r:id="rId3" imgW="6934200" imgH="596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4870450"/>
                        <a:ext cx="6873875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649538" y="1206500"/>
            <a:ext cx="4843462" cy="3416300"/>
            <a:chOff x="1509" y="736"/>
            <a:chExt cx="3051" cy="2152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509" y="736"/>
              <a:ext cx="2111" cy="2152"/>
              <a:chOff x="1509" y="736"/>
              <a:chExt cx="2111" cy="2152"/>
            </a:xfrm>
          </p:grpSpPr>
          <p:pic>
            <p:nvPicPr>
              <p:cNvPr id="74773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6" y="1228"/>
                <a:ext cx="1177" cy="1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774" name="Line 6"/>
              <p:cNvSpPr>
                <a:spLocks noChangeShapeType="1"/>
              </p:cNvSpPr>
              <p:nvPr/>
            </p:nvSpPr>
            <p:spPr bwMode="auto">
              <a:xfrm flipH="1" flipV="1">
                <a:off x="1509" y="1740"/>
                <a:ext cx="1185" cy="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75" name="Line 7"/>
              <p:cNvSpPr>
                <a:spLocks noChangeShapeType="1"/>
              </p:cNvSpPr>
              <p:nvPr/>
            </p:nvSpPr>
            <p:spPr bwMode="auto">
              <a:xfrm flipH="1">
                <a:off x="1512" y="1815"/>
                <a:ext cx="1182" cy="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76" name="AutoShape 8"/>
              <p:cNvSpPr>
                <a:spLocks noChangeArrowheads="1"/>
              </p:cNvSpPr>
              <p:nvPr/>
            </p:nvSpPr>
            <p:spPr bwMode="auto">
              <a:xfrm>
                <a:off x="2600" y="2544"/>
                <a:ext cx="272" cy="344"/>
              </a:xfrm>
              <a:prstGeom prst="upArrow">
                <a:avLst>
                  <a:gd name="adj1" fmla="val 50000"/>
                  <a:gd name="adj2" fmla="val 31618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  <p:sp>
            <p:nvSpPr>
              <p:cNvPr id="74777" name="AutoShape 9"/>
              <p:cNvSpPr>
                <a:spLocks noChangeArrowheads="1"/>
              </p:cNvSpPr>
              <p:nvPr/>
            </p:nvSpPr>
            <p:spPr bwMode="auto">
              <a:xfrm flipV="1">
                <a:off x="2576" y="736"/>
                <a:ext cx="272" cy="344"/>
              </a:xfrm>
              <a:prstGeom prst="upArrow">
                <a:avLst>
                  <a:gd name="adj1" fmla="val 50000"/>
                  <a:gd name="adj2" fmla="val 31618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  <p:sp>
            <p:nvSpPr>
              <p:cNvPr id="74778" name="AutoShape 10"/>
              <p:cNvSpPr>
                <a:spLocks noChangeArrowheads="1"/>
              </p:cNvSpPr>
              <p:nvPr/>
            </p:nvSpPr>
            <p:spPr bwMode="auto">
              <a:xfrm rot="18528184" flipV="1">
                <a:off x="1888" y="1048"/>
                <a:ext cx="272" cy="344"/>
              </a:xfrm>
              <a:prstGeom prst="upArrow">
                <a:avLst>
                  <a:gd name="adj1" fmla="val 50000"/>
                  <a:gd name="adj2" fmla="val 31618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  <p:sp>
            <p:nvSpPr>
              <p:cNvPr id="74779" name="AutoShape 11"/>
              <p:cNvSpPr>
                <a:spLocks noChangeArrowheads="1"/>
              </p:cNvSpPr>
              <p:nvPr/>
            </p:nvSpPr>
            <p:spPr bwMode="auto">
              <a:xfrm rot="3071816" flipH="1" flipV="1">
                <a:off x="3296" y="1080"/>
                <a:ext cx="272" cy="344"/>
              </a:xfrm>
              <a:prstGeom prst="upArrow">
                <a:avLst>
                  <a:gd name="adj1" fmla="val 50000"/>
                  <a:gd name="adj2" fmla="val 31618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  <p:sp>
            <p:nvSpPr>
              <p:cNvPr id="74780" name="AutoShape 12"/>
              <p:cNvSpPr>
                <a:spLocks noChangeArrowheads="1"/>
              </p:cNvSpPr>
              <p:nvPr/>
            </p:nvSpPr>
            <p:spPr bwMode="auto">
              <a:xfrm rot="3071816">
                <a:off x="1888" y="2232"/>
                <a:ext cx="272" cy="344"/>
              </a:xfrm>
              <a:prstGeom prst="upArrow">
                <a:avLst>
                  <a:gd name="adj1" fmla="val 50000"/>
                  <a:gd name="adj2" fmla="val 31618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  <p:sp>
            <p:nvSpPr>
              <p:cNvPr id="74781" name="AutoShape 13"/>
              <p:cNvSpPr>
                <a:spLocks noChangeArrowheads="1"/>
              </p:cNvSpPr>
              <p:nvPr/>
            </p:nvSpPr>
            <p:spPr bwMode="auto">
              <a:xfrm rot="18528184" flipH="1">
                <a:off x="3312" y="2160"/>
                <a:ext cx="272" cy="344"/>
              </a:xfrm>
              <a:prstGeom prst="upArrow">
                <a:avLst>
                  <a:gd name="adj1" fmla="val 50000"/>
                  <a:gd name="adj2" fmla="val 31618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</p:grpSp>
        <p:sp>
          <p:nvSpPr>
            <p:cNvPr id="74770" name="Text Box 17"/>
            <p:cNvSpPr txBox="1">
              <a:spLocks noChangeArrowheads="1"/>
            </p:cNvSpPr>
            <p:nvPr/>
          </p:nvSpPr>
          <p:spPr bwMode="auto">
            <a:xfrm>
              <a:off x="2984" y="776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/>
                <a:t>energy</a:t>
              </a:r>
            </a:p>
          </p:txBody>
        </p:sp>
        <p:sp>
          <p:nvSpPr>
            <p:cNvPr id="74771" name="Text Box 18"/>
            <p:cNvSpPr txBox="1">
              <a:spLocks noChangeArrowheads="1"/>
            </p:cNvSpPr>
            <p:nvPr/>
          </p:nvSpPr>
          <p:spPr bwMode="auto">
            <a:xfrm>
              <a:off x="3816" y="1752"/>
              <a:ext cx="7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/>
                <a:t>contour</a:t>
              </a:r>
            </a:p>
          </p:txBody>
        </p:sp>
        <p:sp>
          <p:nvSpPr>
            <p:cNvPr id="74772" name="Line 19"/>
            <p:cNvSpPr>
              <a:spLocks noChangeShapeType="1"/>
            </p:cNvSpPr>
            <p:nvPr/>
          </p:nvSpPr>
          <p:spPr bwMode="auto">
            <a:xfrm flipH="1" flipV="1">
              <a:off x="3312" y="1840"/>
              <a:ext cx="51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207000" y="4432300"/>
            <a:ext cx="3276600" cy="1079500"/>
            <a:chOff x="3280" y="2792"/>
            <a:chExt cx="2064" cy="680"/>
          </a:xfrm>
        </p:grpSpPr>
        <p:sp>
          <p:nvSpPr>
            <p:cNvPr id="74767" name="Text Box 21"/>
            <p:cNvSpPr txBox="1">
              <a:spLocks noChangeArrowheads="1"/>
            </p:cNvSpPr>
            <p:nvPr/>
          </p:nvSpPr>
          <p:spPr bwMode="auto">
            <a:xfrm>
              <a:off x="4752" y="2792"/>
              <a:ext cx="5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FF5050"/>
                  </a:solidFill>
                </a:rPr>
                <a:t>small</a:t>
              </a:r>
            </a:p>
          </p:txBody>
        </p:sp>
        <p:sp>
          <p:nvSpPr>
            <p:cNvPr id="74768" name="Line 22"/>
            <p:cNvSpPr>
              <a:spLocks noChangeShapeType="1"/>
            </p:cNvSpPr>
            <p:nvPr/>
          </p:nvSpPr>
          <p:spPr bwMode="auto">
            <a:xfrm flipV="1">
              <a:off x="3280" y="3008"/>
              <a:ext cx="1528" cy="464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908300" y="4470400"/>
            <a:ext cx="1270000" cy="952500"/>
            <a:chOff x="1832" y="2816"/>
            <a:chExt cx="800" cy="600"/>
          </a:xfrm>
        </p:grpSpPr>
        <p:sp>
          <p:nvSpPr>
            <p:cNvPr id="74765" name="Line 24"/>
            <p:cNvSpPr>
              <a:spLocks noChangeShapeType="1"/>
            </p:cNvSpPr>
            <p:nvPr/>
          </p:nvSpPr>
          <p:spPr bwMode="auto">
            <a:xfrm flipV="1">
              <a:off x="1832" y="3024"/>
              <a:ext cx="448" cy="392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66" name="Text Box 25"/>
            <p:cNvSpPr txBox="1">
              <a:spLocks noChangeArrowheads="1"/>
            </p:cNvSpPr>
            <p:nvPr/>
          </p:nvSpPr>
          <p:spPr bwMode="auto">
            <a:xfrm>
              <a:off x="2272" y="2816"/>
              <a:ext cx="3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5050"/>
                  </a:solidFill>
                </a:rPr>
                <a:t>0</a:t>
              </a:r>
            </a:p>
          </p:txBody>
        </p:sp>
      </p:grpSp>
      <p:graphicFrame>
        <p:nvGraphicFramePr>
          <p:cNvPr id="138267" name="Object 3"/>
          <p:cNvGraphicFramePr>
            <a:graphicFrameLocks noChangeAspect="1"/>
          </p:cNvGraphicFramePr>
          <p:nvPr/>
        </p:nvGraphicFramePr>
        <p:xfrm>
          <a:off x="2508250" y="5784850"/>
          <a:ext cx="41671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6" imgW="4203700" imgH="596900" progId="Equation.3">
                  <p:embed/>
                </p:oleObj>
              </mc:Choice>
              <mc:Fallback>
                <p:oleObj name="Equation" r:id="rId6" imgW="42037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5784850"/>
                        <a:ext cx="4167188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Text Box 28"/>
          <p:cNvSpPr txBox="1">
            <a:spLocks noChangeArrowheads="1"/>
          </p:cNvSpPr>
          <p:nvPr/>
        </p:nvSpPr>
        <p:spPr bwMode="auto">
          <a:xfrm>
            <a:off x="482600" y="4394200"/>
            <a:ext cx="160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informally:</a:t>
            </a:r>
          </a:p>
        </p:txBody>
      </p:sp>
      <p:sp>
        <p:nvSpPr>
          <p:cNvPr id="74761" name="Line 29"/>
          <p:cNvSpPr>
            <a:spLocks noChangeShapeType="1"/>
          </p:cNvSpPr>
          <p:nvPr/>
        </p:nvSpPr>
        <p:spPr bwMode="auto">
          <a:xfrm>
            <a:off x="2647950" y="2638425"/>
            <a:ext cx="188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762" name="Line 30"/>
          <p:cNvSpPr>
            <a:spLocks noChangeShapeType="1"/>
          </p:cNvSpPr>
          <p:nvPr/>
        </p:nvSpPr>
        <p:spPr bwMode="auto">
          <a:xfrm flipV="1">
            <a:off x="4533900" y="2552700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763" name="Text Box 31"/>
          <p:cNvSpPr txBox="1">
            <a:spLocks noChangeArrowheads="1"/>
          </p:cNvSpPr>
          <p:nvPr/>
        </p:nvSpPr>
        <p:spPr bwMode="auto">
          <a:xfrm>
            <a:off x="2857500" y="2286000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/>
              <a:t>a</a:t>
            </a:r>
          </a:p>
        </p:txBody>
      </p:sp>
      <p:sp>
        <p:nvSpPr>
          <p:cNvPr id="30" name="Line 3"/>
          <p:cNvSpPr>
            <a:spLocks noChangeShapeType="1"/>
          </p:cNvSpPr>
          <p:nvPr/>
        </p:nvSpPr>
        <p:spPr bwMode="auto">
          <a:xfrm>
            <a:off x="352425" y="847725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3E59F-B58F-477F-8720-1C4A8B9ED4B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467775-3D0F-4555-8352-9B4466A7E46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54075" y="1823520"/>
            <a:ext cx="3609975" cy="596900"/>
            <a:chOff x="532" y="1192"/>
            <a:chExt cx="2274" cy="376"/>
          </a:xfrm>
        </p:grpSpPr>
        <p:graphicFrame>
          <p:nvGraphicFramePr>
            <p:cNvPr id="75790" name="Object 3"/>
            <p:cNvGraphicFramePr>
              <a:graphicFrameLocks noChangeAspect="1"/>
            </p:cNvGraphicFramePr>
            <p:nvPr/>
          </p:nvGraphicFramePr>
          <p:xfrm>
            <a:off x="532" y="1192"/>
            <a:ext cx="1384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" name="Equation" r:id="rId4" imgW="2197100" imgH="596900" progId="Equation.3">
                    <p:embed/>
                  </p:oleObj>
                </mc:Choice>
                <mc:Fallback>
                  <p:oleObj name="Equation" r:id="rId4" imgW="2197100" imgH="596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" y="1192"/>
                          <a:ext cx="1384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791" name="Object 4"/>
            <p:cNvGraphicFramePr>
              <a:graphicFrameLocks noChangeAspect="1"/>
            </p:cNvGraphicFramePr>
            <p:nvPr/>
          </p:nvGraphicFramePr>
          <p:xfrm>
            <a:off x="2126" y="1264"/>
            <a:ext cx="680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1" name="Equation" r:id="rId6" imgW="1079500" imgH="368300" progId="Equation.3">
                    <p:embed/>
                  </p:oleObj>
                </mc:Choice>
                <mc:Fallback>
                  <p:oleObj name="Equation" r:id="rId6" imgW="1079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6" y="1264"/>
                          <a:ext cx="680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895350"/>
            <a:ext cx="320833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Line 7"/>
          <p:cNvSpPr>
            <a:spLocks noChangeShapeType="1"/>
          </p:cNvSpPr>
          <p:nvPr/>
        </p:nvSpPr>
        <p:spPr bwMode="auto">
          <a:xfrm>
            <a:off x="352425" y="971144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342900" y="5924550"/>
            <a:ext cx="846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* Rice, J.R. (1968) A path independent integral and approximate analysis of strain concentrations by notches and cracks, </a:t>
            </a:r>
            <a:r>
              <a:rPr lang="en-US" altLang="en-US" sz="1200" i="1" dirty="0"/>
              <a:t>Journal of Applied Mechanics</a:t>
            </a:r>
            <a:r>
              <a:rPr lang="en-US" altLang="en-US" sz="1200" dirty="0"/>
              <a:t>, 35, 379-386</a:t>
            </a:r>
          </a:p>
        </p:txBody>
      </p:sp>
      <p:sp>
        <p:nvSpPr>
          <p:cNvPr id="75784" name="Text Box 9"/>
          <p:cNvSpPr txBox="1">
            <a:spLocks noChangeArrowheads="1"/>
          </p:cNvSpPr>
          <p:nvPr/>
        </p:nvSpPr>
        <p:spPr bwMode="auto">
          <a:xfrm>
            <a:off x="492125" y="1019294"/>
            <a:ext cx="452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The </a:t>
            </a:r>
            <a:r>
              <a:rPr lang="en-US" altLang="en-US" sz="2000" i="1" dirty="0"/>
              <a:t>J</a:t>
            </a:r>
            <a:r>
              <a:rPr lang="en-US" altLang="en-US" sz="2000" dirty="0"/>
              <a:t>-Integral* measures energy flux into the crack-tip region </a:t>
            </a:r>
          </a:p>
        </p:txBody>
      </p:sp>
      <p:sp>
        <p:nvSpPr>
          <p:cNvPr id="75785" name="Text Box 10"/>
          <p:cNvSpPr txBox="1">
            <a:spLocks noChangeArrowheads="1"/>
          </p:cNvSpPr>
          <p:nvPr/>
        </p:nvSpPr>
        <p:spPr bwMode="auto">
          <a:xfrm>
            <a:off x="473076" y="2493974"/>
            <a:ext cx="49493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Under conditions of small scale yielding, </a:t>
            </a:r>
            <a:r>
              <a:rPr lang="en-US" altLang="en-US" sz="2000" b="1" i="1" dirty="0"/>
              <a:t>J</a:t>
            </a:r>
            <a:r>
              <a:rPr lang="en-US" altLang="en-US" sz="2000" b="1" dirty="0"/>
              <a:t>-Integral is equal to energy release rate, </a:t>
            </a:r>
            <a:r>
              <a:rPr lang="en-US" altLang="en-US" sz="2000" b="1" i="1" dirty="0"/>
              <a:t>G</a:t>
            </a:r>
            <a:r>
              <a:rPr lang="en-US" altLang="en-US" sz="2000" b="1" dirty="0"/>
              <a:t> </a:t>
            </a:r>
          </a:p>
        </p:txBody>
      </p:sp>
      <p:graphicFrame>
        <p:nvGraphicFramePr>
          <p:cNvPr id="75786" name="Object 11"/>
          <p:cNvGraphicFramePr>
            <a:graphicFrameLocks noChangeAspect="1"/>
          </p:cNvGraphicFramePr>
          <p:nvPr>
            <p:extLst/>
          </p:nvPr>
        </p:nvGraphicFramePr>
        <p:xfrm>
          <a:off x="2572577" y="4022471"/>
          <a:ext cx="2703446" cy="6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9" imgW="1866600" imgH="482400" progId="Equation.3">
                  <p:embed/>
                </p:oleObj>
              </mc:Choice>
              <mc:Fallback>
                <p:oleObj name="Equation" r:id="rId9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577" y="4022471"/>
                        <a:ext cx="2703446" cy="69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7" name="Text Box 12"/>
          <p:cNvSpPr txBox="1">
            <a:spLocks noChangeArrowheads="1"/>
          </p:cNvSpPr>
          <p:nvPr/>
        </p:nvSpPr>
        <p:spPr bwMode="auto">
          <a:xfrm>
            <a:off x="739775" y="3278702"/>
            <a:ext cx="766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The contour </a:t>
            </a:r>
            <a:r>
              <a:rPr lang="en-US" altLang="en-US" sz="2000" i="1" dirty="0"/>
              <a:t>J</a:t>
            </a:r>
            <a:r>
              <a:rPr lang="en-US" altLang="en-US" sz="2000" dirty="0"/>
              <a:t>-Integral can be recast as an equivalent area (volume in 3D) integral**, which is more </a:t>
            </a:r>
            <a:r>
              <a:rPr lang="en-US" altLang="en-US" sz="2000" b="1" dirty="0"/>
              <a:t>accurate and stable </a:t>
            </a:r>
            <a:r>
              <a:rPr lang="en-US" altLang="en-US" sz="2000" dirty="0"/>
              <a:t>in a finite element context</a:t>
            </a:r>
          </a:p>
        </p:txBody>
      </p:sp>
      <p:sp>
        <p:nvSpPr>
          <p:cNvPr id="75788" name="Text Box 13"/>
          <p:cNvSpPr txBox="1">
            <a:spLocks noChangeArrowheads="1"/>
          </p:cNvSpPr>
          <p:nvPr/>
        </p:nvSpPr>
        <p:spPr bwMode="auto">
          <a:xfrm>
            <a:off x="342900" y="6324600"/>
            <a:ext cx="801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** Li, F.Z., Shih, C.F., and Needleman, A. (1985) A comparison of methods for calculating energy release rates, Engineering Fracture Mechanics, 21, 405-421</a:t>
            </a:r>
          </a:p>
        </p:txBody>
      </p:sp>
      <p:sp>
        <p:nvSpPr>
          <p:cNvPr id="75789" name="Text Box 14"/>
          <p:cNvSpPr txBox="1">
            <a:spLocks noChangeArrowheads="1"/>
          </p:cNvSpPr>
          <p:nvPr/>
        </p:nvSpPr>
        <p:spPr bwMode="auto">
          <a:xfrm>
            <a:off x="814388" y="4742042"/>
            <a:ext cx="7588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/>
              <a:t>q</a:t>
            </a:r>
            <a:r>
              <a:rPr lang="en-US" altLang="en-US" sz="2000" dirty="0"/>
              <a:t> is a function that is one at the crack tip and zero on the boundary of the integration domain.  It can be interpreted as a virtual crack extension</a:t>
            </a:r>
            <a:r>
              <a:rPr lang="en-US" sz="2000" dirty="0"/>
              <a:t>, and </a:t>
            </a:r>
            <a:r>
              <a:rPr lang="en-US" sz="2000" i="1" dirty="0">
                <a:sym typeface="Symbol" panose="05050102010706020507" pitchFamily="18" charset="2"/>
              </a:rPr>
              <a:t></a:t>
            </a:r>
            <a:r>
              <a:rPr lang="en-US" sz="2000" dirty="0"/>
              <a:t> is the Kronecker delta</a:t>
            </a:r>
            <a:r>
              <a:rPr lang="en-US" altLang="en-US" sz="20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72824" y="4107044"/>
            <a:ext cx="63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(6)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77293" y="16606"/>
            <a:ext cx="83417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itchFamily="34" charset="0"/>
              </a:rPr>
              <a:t>Energy Release Rate Expressed Using Near-Crack-front Stresses, Stains and Displacements </a:t>
            </a:r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4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B42C9C-D24F-4E76-A8C6-239B5CF083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dirty="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1" y="1688987"/>
            <a:ext cx="2640850" cy="234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70" y="2170419"/>
            <a:ext cx="2000659" cy="164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400050" y="96827"/>
            <a:ext cx="8334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itchFamily="34" charset="0"/>
              </a:rPr>
              <a:t>Energy Release Rate Expressed Using Near-Crack-front Stresses, Stains and Displacements </a:t>
            </a:r>
          </a:p>
        </p:txBody>
      </p:sp>
      <p:sp>
        <p:nvSpPr>
          <p:cNvPr id="76806" name="Line 5"/>
          <p:cNvSpPr>
            <a:spLocks noChangeShapeType="1"/>
          </p:cNvSpPr>
          <p:nvPr/>
        </p:nvSpPr>
        <p:spPr bwMode="auto">
          <a:xfrm>
            <a:off x="352425" y="1083342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6807" name="Text Box 6"/>
          <p:cNvSpPr txBox="1">
            <a:spLocks noChangeArrowheads="1"/>
          </p:cNvSpPr>
          <p:nvPr/>
        </p:nvSpPr>
        <p:spPr bwMode="auto">
          <a:xfrm>
            <a:off x="400050" y="1116335"/>
            <a:ext cx="6926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In 3D, the J-Integral is evaluated within a cylindrical domain centered on a portion of the crack-front.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05575" y="1586810"/>
            <a:ext cx="2480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q-function – comparable to a virtual crack extension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246" y="4041912"/>
            <a:ext cx="8251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J’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is the energy release for the specified virtual crack extension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  This must be normalized to get the energy released for a unit amount of new crack area</a:t>
            </a:r>
          </a:p>
        </p:txBody>
      </p:sp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329526" y="4936639"/>
            <a:ext cx="3573453" cy="790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45941" y="5010561"/>
            <a:ext cx="63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(7)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049" y="5813430"/>
            <a:ext cx="8154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</a:rPr>
              <a:t>This is an expression for the energy release rate in terms of stresses, strains, and displacements</a:t>
            </a:r>
            <a:endParaRPr lang="en-US" sz="2000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08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</a:t>
            </a:r>
            <a:r>
              <a:rPr lang="en-US" dirty="0"/>
              <a:t>-Integral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problem with </a:t>
            </a:r>
            <a:r>
              <a:rPr lang="en-US" i="1" dirty="0"/>
              <a:t>J</a:t>
            </a:r>
            <a:r>
              <a:rPr lang="en-US" dirty="0"/>
              <a:t> is that it only gives </a:t>
            </a:r>
            <a:r>
              <a:rPr lang="en-US" b="1" dirty="0">
                <a:solidFill>
                  <a:srgbClr val="3333FF"/>
                </a:solidFill>
              </a:rPr>
              <a:t>one number</a:t>
            </a:r>
            <a:r>
              <a:rPr lang="en-US" dirty="0"/>
              <a:t> for the fracture energy release rate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Difficult to segregate the fracture energy release rate among the three modes of fracture.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75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43278"/>
          </a:xfrm>
        </p:spPr>
        <p:txBody>
          <a:bodyPr/>
          <a:lstStyle/>
          <a:p>
            <a:r>
              <a:rPr lang="en-US" i="1" dirty="0"/>
              <a:t>M</a:t>
            </a:r>
            <a:r>
              <a:rPr lang="en-US" dirty="0"/>
              <a:t>-Integral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74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88D709-82AF-4823-B80B-5D909BC3324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dirty="0"/>
          </a:p>
        </p:txBody>
      </p:sp>
      <p:sp>
        <p:nvSpPr>
          <p:cNvPr id="2447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4636" y="1154204"/>
            <a:ext cx="8700824" cy="396194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M-Integral (Interaction Integral):</a:t>
            </a:r>
            <a:r>
              <a:rPr lang="en-US" altLang="en-US" sz="28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altLang="en-US" sz="28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</a:br>
            <a:endParaRPr lang="en-US" altLang="en-US" sz="1200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000" dirty="0">
                <a:latin typeface="+mj-lt"/>
                <a:cs typeface="Arial" pitchFamily="34" charset="0"/>
              </a:rPr>
              <a:t>Numerically </a:t>
            </a:r>
            <a:r>
              <a:rPr lang="en-US" altLang="en-US" sz="2000" i="1" dirty="0">
                <a:latin typeface="+mj-lt"/>
                <a:cs typeface="Arial" pitchFamily="34" charset="0"/>
              </a:rPr>
              <a:t>M</a:t>
            </a:r>
            <a:r>
              <a:rPr lang="en-US" altLang="en-US" sz="2000" dirty="0">
                <a:latin typeface="+mj-lt"/>
                <a:cs typeface="Arial" pitchFamily="34" charset="0"/>
              </a:rPr>
              <a:t>-Integral similar to </a:t>
            </a:r>
            <a:r>
              <a:rPr lang="en-US" altLang="en-US" sz="2000" i="1" dirty="0">
                <a:latin typeface="+mj-lt"/>
                <a:cs typeface="Arial" pitchFamily="34" charset="0"/>
              </a:rPr>
              <a:t>J</a:t>
            </a:r>
            <a:r>
              <a:rPr lang="en-US" altLang="en-US" sz="2000" dirty="0">
                <a:latin typeface="+mj-lt"/>
                <a:cs typeface="Arial" pitchFamily="34" charset="0"/>
              </a:rPr>
              <a:t>-Integral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000" dirty="0">
                <a:latin typeface="+mj-lt"/>
                <a:cs typeface="Arial" pitchFamily="34" charset="0"/>
              </a:rPr>
              <a:t>M-Integral computes strain energy release energy rates (</a:t>
            </a:r>
            <a:r>
              <a:rPr lang="en-US" altLang="en-US" sz="2000" i="1" dirty="0">
                <a:latin typeface="+mj-lt"/>
                <a:cs typeface="Arial" pitchFamily="34" charset="0"/>
              </a:rPr>
              <a:t>G</a:t>
            </a:r>
            <a:r>
              <a:rPr lang="en-US" altLang="en-US" sz="2000" baseline="-25000" dirty="0">
                <a:latin typeface="+mj-lt"/>
                <a:cs typeface="Arial" pitchFamily="34" charset="0"/>
              </a:rPr>
              <a:t>I</a:t>
            </a:r>
            <a:r>
              <a:rPr lang="en-US" altLang="en-US" sz="2000" dirty="0">
                <a:latin typeface="+mj-lt"/>
                <a:cs typeface="Arial" pitchFamily="34" charset="0"/>
              </a:rPr>
              <a:t>, </a:t>
            </a:r>
            <a:r>
              <a:rPr lang="en-US" altLang="en-US" sz="2000" i="1" dirty="0">
                <a:latin typeface="+mj-lt"/>
                <a:cs typeface="Arial" pitchFamily="34" charset="0"/>
              </a:rPr>
              <a:t>G</a:t>
            </a:r>
            <a:r>
              <a:rPr lang="en-US" altLang="en-US" sz="2000" baseline="-25000" dirty="0">
                <a:latin typeface="+mj-lt"/>
                <a:cs typeface="Arial" pitchFamily="34" charset="0"/>
              </a:rPr>
              <a:t>II</a:t>
            </a:r>
            <a:r>
              <a:rPr lang="en-US" altLang="en-US" sz="2000" dirty="0">
                <a:latin typeface="+mj-lt"/>
                <a:cs typeface="Arial" pitchFamily="34" charset="0"/>
              </a:rPr>
              <a:t>, </a:t>
            </a:r>
            <a:r>
              <a:rPr lang="en-US" altLang="en-US" sz="2000" i="1" dirty="0">
                <a:latin typeface="+mj-lt"/>
                <a:cs typeface="Arial" pitchFamily="34" charset="0"/>
              </a:rPr>
              <a:t>G</a:t>
            </a:r>
            <a:r>
              <a:rPr lang="en-US" altLang="en-US" sz="2000" baseline="-25000" dirty="0">
                <a:latin typeface="+mj-lt"/>
                <a:cs typeface="Arial" pitchFamily="34" charset="0"/>
              </a:rPr>
              <a:t>III</a:t>
            </a:r>
            <a:r>
              <a:rPr lang="en-US" altLang="en-US" sz="2000" dirty="0">
                <a:latin typeface="+mj-lt"/>
                <a:cs typeface="Arial" pitchFamily="34" charset="0"/>
              </a:rPr>
              <a:t>) and stress intensity factors (</a:t>
            </a:r>
            <a:r>
              <a:rPr lang="en-US" altLang="en-US" sz="2000" i="1" dirty="0">
                <a:latin typeface="+mj-lt"/>
                <a:cs typeface="Arial" pitchFamily="34" charset="0"/>
              </a:rPr>
              <a:t>K</a:t>
            </a:r>
            <a:r>
              <a:rPr lang="en-US" altLang="en-US" sz="2000" baseline="-25000" dirty="0">
                <a:latin typeface="+mj-lt"/>
                <a:cs typeface="Arial" pitchFamily="34" charset="0"/>
              </a:rPr>
              <a:t>I</a:t>
            </a:r>
            <a:r>
              <a:rPr lang="en-US" altLang="en-US" sz="2000" dirty="0">
                <a:latin typeface="+mj-lt"/>
                <a:cs typeface="Arial" pitchFamily="34" charset="0"/>
              </a:rPr>
              <a:t>, </a:t>
            </a:r>
            <a:r>
              <a:rPr lang="en-US" altLang="en-US" sz="2000" i="1" dirty="0">
                <a:latin typeface="+mj-lt"/>
                <a:cs typeface="Arial" pitchFamily="34" charset="0"/>
              </a:rPr>
              <a:t>K</a:t>
            </a:r>
            <a:r>
              <a:rPr lang="en-US" altLang="en-US" sz="2000" baseline="-25000" dirty="0">
                <a:latin typeface="+mj-lt"/>
                <a:cs typeface="Arial" pitchFamily="34" charset="0"/>
              </a:rPr>
              <a:t>II</a:t>
            </a:r>
            <a:r>
              <a:rPr lang="en-US" altLang="en-US" sz="2000" dirty="0">
                <a:latin typeface="+mj-lt"/>
                <a:cs typeface="Arial" pitchFamily="34" charset="0"/>
              </a:rPr>
              <a:t>, </a:t>
            </a:r>
            <a:r>
              <a:rPr lang="en-US" altLang="en-US" sz="2000" i="1" dirty="0">
                <a:latin typeface="+mj-lt"/>
                <a:cs typeface="Arial" pitchFamily="34" charset="0"/>
              </a:rPr>
              <a:t>K</a:t>
            </a:r>
            <a:r>
              <a:rPr lang="en-US" altLang="en-US" sz="2000" baseline="-25000" dirty="0">
                <a:latin typeface="+mj-lt"/>
                <a:cs typeface="Arial" pitchFamily="34" charset="0"/>
              </a:rPr>
              <a:t>III</a:t>
            </a:r>
            <a:r>
              <a:rPr lang="en-US" altLang="en-US" sz="2000" dirty="0">
                <a:latin typeface="+mj-lt"/>
                <a:cs typeface="Arial" pitchFamily="34" charset="0"/>
              </a:rPr>
              <a:t>) associated with three modes of fracture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1800" dirty="0">
                <a:latin typeface="+mj-lt"/>
                <a:cs typeface="Arial" pitchFamily="34" charset="0"/>
              </a:rPr>
              <a:t>Mode II (</a:t>
            </a:r>
            <a:r>
              <a:rPr lang="en-US" altLang="en-US" sz="1800" i="1" dirty="0">
                <a:latin typeface="+mj-lt"/>
                <a:cs typeface="Arial" pitchFamily="34" charset="0"/>
              </a:rPr>
              <a:t>K</a:t>
            </a:r>
            <a:r>
              <a:rPr lang="en-US" altLang="en-US" sz="1800" baseline="-25000" dirty="0">
                <a:latin typeface="+mj-lt"/>
                <a:cs typeface="Arial" pitchFamily="34" charset="0"/>
              </a:rPr>
              <a:t>II</a:t>
            </a:r>
            <a:r>
              <a:rPr lang="en-US" altLang="en-US" sz="1800" dirty="0">
                <a:latin typeface="+mj-lt"/>
                <a:cs typeface="Arial" pitchFamily="34" charset="0"/>
              </a:rPr>
              <a:t>) needed to predict kink angle for crack growth direction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000" i="1" dirty="0">
                <a:latin typeface="+mj-lt"/>
                <a:cs typeface="Arial" pitchFamily="34" charset="0"/>
              </a:rPr>
              <a:t>M</a:t>
            </a:r>
            <a:r>
              <a:rPr lang="en-US" altLang="en-US" sz="2000" dirty="0">
                <a:latin typeface="+mj-lt"/>
                <a:cs typeface="Arial" pitchFamily="34" charset="0"/>
              </a:rPr>
              <a:t>-integral implementation in FRANC3D works for isotropic and anisotropic materials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000" dirty="0"/>
              <a:t>Relatively good accuracy (&lt;1% error for a reasonable mesh)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000" dirty="0"/>
              <a:t>Requires additional terms for crack face tractions, residual stresses, thermal strains, etc.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endParaRPr lang="en-US" altLang="en-US" sz="2200" dirty="0">
              <a:latin typeface="+mj-lt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180975"/>
            <a:ext cx="833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itchFamily="34" charset="0"/>
              </a:rPr>
              <a:t>Computing Stress Intensity Factors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2425" y="847725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8095" y="5762872"/>
            <a:ext cx="74819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aseline="30000" dirty="0">
                <a:latin typeface="+mj-lt"/>
              </a:rPr>
              <a:t>2</a:t>
            </a:r>
            <a:r>
              <a:rPr lang="en-US" altLang="en-US" sz="1200" dirty="0">
                <a:latin typeface="+mj-lt"/>
              </a:rPr>
              <a:t> Banks-Sills, L., Wawrzynek, P.A., Carter, B., Ingraffea, T.R., and Hershkovitz, I., “Methods for computing stress intensity factors in anisotropic geometries: Part II – arbitrary geometry,” </a:t>
            </a:r>
            <a:r>
              <a:rPr lang="en-US" altLang="en-US" sz="1200" i="1" dirty="0">
                <a:latin typeface="+mj-lt"/>
              </a:rPr>
              <a:t>Engng. Fracture Mech,</a:t>
            </a:r>
            <a:r>
              <a:rPr lang="en-US" sz="1200" dirty="0">
                <a:latin typeface="+mj-lt"/>
              </a:rPr>
              <a:t> Vol 74, No 8, pp 1293-1307. July 2006</a:t>
            </a:r>
            <a:endParaRPr lang="en-US" altLang="en-US" sz="1200" dirty="0">
              <a:latin typeface="+mj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5402" y="5267867"/>
            <a:ext cx="7491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aseline="30000" dirty="0">
                <a:latin typeface="+mj-lt"/>
              </a:rPr>
              <a:t>1</a:t>
            </a:r>
            <a:r>
              <a:rPr lang="en-US" altLang="en-US" sz="1200" dirty="0">
                <a:latin typeface="+mj-lt"/>
              </a:rPr>
              <a:t> Wawrzynek, P.A., Carter, B., and Banks-Sills, L. “</a:t>
            </a:r>
            <a:r>
              <a:rPr lang="en-US" altLang="en-US" sz="1200" dirty="0">
                <a:latin typeface="+mj-lt"/>
                <a:cs typeface="Times New Roman" pitchFamily="18" charset="0"/>
              </a:rPr>
              <a:t>The </a:t>
            </a:r>
            <a:r>
              <a:rPr lang="en-US" altLang="en-US" sz="1200" i="1" dirty="0">
                <a:latin typeface="+mj-lt"/>
                <a:cs typeface="Times New Roman" pitchFamily="18" charset="0"/>
              </a:rPr>
              <a:t>M</a:t>
            </a:r>
            <a:r>
              <a:rPr lang="en-US" altLang="en-US" sz="1200" dirty="0">
                <a:latin typeface="+mj-lt"/>
                <a:cs typeface="Times New Roman" pitchFamily="18" charset="0"/>
              </a:rPr>
              <a:t>-integral for computing stress intensity factors in generally anisotropic materials</a:t>
            </a:r>
            <a:r>
              <a:rPr lang="en-US" altLang="en-US" sz="1200" dirty="0">
                <a:latin typeface="+mj-lt"/>
              </a:rPr>
              <a:t>,” NASA/CR-2005-214006. July 2005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232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88D709-82AF-4823-B80B-5D909BC3324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dirty="0"/>
          </a:p>
        </p:txBody>
      </p:sp>
      <p:sp>
        <p:nvSpPr>
          <p:cNvPr id="2447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425" y="1473963"/>
            <a:ext cx="7734230" cy="3889021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Step(1)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: Invoke superposition to combine the finite element solution with a know analytical solution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Step(2)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: Substitute the superposition terms in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to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 the energy release rate (</a:t>
            </a:r>
            <a:r>
              <a:rPr lang="en-US" altLang="en-US" sz="28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) equations (5) and (7) from the previous slides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Step(3)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: Equate the two expressions for G and substitute a simple analytical </a:t>
            </a:r>
            <a:r>
              <a:rPr lang="en-US" i="1" dirty="0"/>
              <a:t>K</a:t>
            </a:r>
            <a:r>
              <a:rPr lang="en-US" i="1" baseline="-25000" dirty="0"/>
              <a:t>I</a:t>
            </a:r>
            <a:r>
              <a:rPr lang="en-US" dirty="0"/>
              <a:t> solution, and solve for the finite element </a:t>
            </a:r>
            <a:r>
              <a:rPr lang="en-US" i="1" dirty="0"/>
              <a:t>K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Step (4)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: Repeat step (3) for </a:t>
            </a:r>
            <a:r>
              <a:rPr lang="en-US" i="1" dirty="0"/>
              <a:t>K</a:t>
            </a:r>
            <a:r>
              <a:rPr lang="en-US" i="1" baseline="-25000" dirty="0"/>
              <a:t>II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i="1" baseline="-25000" dirty="0"/>
              <a:t>III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altLang="en-US" sz="28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</a:br>
            <a:endParaRPr lang="en-US" alt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237075"/>
            <a:ext cx="833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itchFamily="34" charset="0"/>
              </a:rPr>
              <a:t>Steps for Formulating the M-Integral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2425" y="1066512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7745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88D709-82AF-4823-B80B-5D909BC3324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180975"/>
            <a:ext cx="833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itchFamily="34" charset="0"/>
              </a:rPr>
              <a:t>Principal of Superposition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2425" y="847725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3175" y="1139913"/>
            <a:ext cx="8291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principal of superposition for elasticity says that if you have one solution that satisfies the governing equations for elasticity, and you add it to a second solution that satisfies the governing, the result will also satisfy the governing equations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Therefore,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06837" y="3249067"/>
            <a:ext cx="3444427" cy="36365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64376" y="3934348"/>
            <a:ext cx="3106396" cy="4688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4376" y="4828581"/>
            <a:ext cx="7756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</a:rPr>
              <a:t>where the (1) solution will be the finite element results, and the (2) will be an analytical solution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05695" y="3018234"/>
            <a:ext cx="63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5695" y="3934348"/>
            <a:ext cx="63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(9)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483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7096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LEFM Using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Finite element method is a natural tool for performing LEFM problems</a:t>
            </a:r>
          </a:p>
          <a:p>
            <a:r>
              <a:rPr lang="en-US" sz="2400" dirty="0"/>
              <a:t>A number of researchers investigated special finite element formulations that incorporate singular basis functions or stress intensity factors as nodal variables </a:t>
            </a:r>
          </a:p>
          <a:p>
            <a:pPr lvl="1"/>
            <a:r>
              <a:rPr lang="en-US" sz="2400" dirty="0"/>
              <a:t>These special elements are not available in most general-purpose finite element programs</a:t>
            </a:r>
          </a:p>
          <a:p>
            <a:r>
              <a:rPr lang="en-US" sz="2400" dirty="0"/>
              <a:t>Finite Element Method (FEM)  needs to be manipulated to handle the singular crack-tip stress and strain fields predicted by the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2425" y="1557737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42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88D709-82AF-4823-B80B-5D909BC3324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180975"/>
            <a:ext cx="8334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itchFamily="34" charset="0"/>
              </a:rPr>
              <a:t>Substitution in The Energy Release Rate Equations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00050" y="1258193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33372" y="2623071"/>
            <a:ext cx="7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8993" y="4016724"/>
            <a:ext cx="69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(11)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470" y="1506378"/>
            <a:ext cx="7545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Substituting equation (8) into equation (5) (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energy release rate in terms of stress intensity factors and material properties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), and collecting terms gives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80839" y="2727901"/>
            <a:ext cx="1630469" cy="354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0288" y="3229423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005091" y="4016724"/>
            <a:ext cx="3516420" cy="627593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0093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88D709-82AF-4823-B80B-5D909BC3324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180975"/>
            <a:ext cx="8334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itchFamily="34" charset="0"/>
              </a:rPr>
              <a:t>Substitution in The Energy Release Rate Equations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00050" y="1258193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33372" y="2623071"/>
            <a:ext cx="7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8993" y="4016724"/>
            <a:ext cx="69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(13)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470" y="1506378"/>
            <a:ext cx="7545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Substituting equation (9) into equation (7) (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energy release rate in terms of the near-crack-front stresses, strains and displacements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), and collecting terms gives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80839" y="2727901"/>
            <a:ext cx="1630469" cy="354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0288" y="3229423"/>
            <a:ext cx="2446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Where in this case</a:t>
            </a:r>
          </a:p>
        </p:txBody>
      </p:sp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173005" y="3997231"/>
            <a:ext cx="3819732" cy="765503"/>
          </a:xfrm>
          <a:prstGeom prst="rect">
            <a:avLst/>
          </a:prstGeom>
        </p:spPr>
      </p:pic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6510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88D709-82AF-4823-B80B-5D909BC3324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332440"/>
            <a:ext cx="833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itchFamily="34" charset="0"/>
              </a:rPr>
              <a:t>Solving for The Finite Element 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00050" y="1106728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54835" y="2750565"/>
            <a:ext cx="7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33372" y="4377145"/>
            <a:ext cx="69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(15)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3437" y="3564991"/>
            <a:ext cx="3458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Or, the finite element </a:t>
            </a:r>
            <a:r>
              <a:rPr lang="en-US" i="1" dirty="0"/>
              <a:t>K</a:t>
            </a:r>
            <a:r>
              <a:rPr lang="en-US" i="1" baseline="-25000" dirty="0"/>
              <a:t>I 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010" y="1372247"/>
            <a:ext cx="8745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For the (2) solution, we use the first term of the Williams expansion, (equations 2 and 3) after setting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= 1 and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= 0.  Substituting this into equation 11 and 13, and setting the two expressions for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equal to each other, gives</a:t>
            </a:r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833437" y="2694317"/>
            <a:ext cx="4086372" cy="72584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162401" y="4382925"/>
            <a:ext cx="4026679" cy="7502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9519" y="5225467"/>
            <a:ext cx="7585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come from finite element results, and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are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7326186" y="335408"/>
          <a:ext cx="645363" cy="52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6" imgW="279360" imgH="228600" progId="Equation.3">
                  <p:embed/>
                </p:oleObj>
              </mc:Choice>
              <mc:Fallback>
                <p:oleObj name="Equation" r:id="rId6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186" y="335408"/>
                        <a:ext cx="645363" cy="527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8253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88D709-82AF-4823-B80B-5D909BC3324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180975"/>
            <a:ext cx="833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itchFamily="34" charset="0"/>
              </a:rPr>
              <a:t>Solving for The Finite Element 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00050" y="1258193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33372" y="2623071"/>
            <a:ext cx="71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5700" y="4579099"/>
            <a:ext cx="69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(17)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6367" y="3915480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367899" y="1606997"/>
            <a:ext cx="2806700" cy="21463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136367" y="4327934"/>
            <a:ext cx="3162300" cy="152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225" y="5726247"/>
            <a:ext cx="81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(</a:t>
            </a:r>
            <a:r>
              <a:rPr lang="en-US" sz="2000" dirty="0">
                <a:ea typeface="Calibri" panose="020F0502020204030204" pitchFamily="34" charset="0"/>
              </a:rPr>
              <a:t>these come from equations 2 and 3 with </a:t>
            </a:r>
            <a:r>
              <a:rPr lang="en-US" sz="2000" i="1" dirty="0">
                <a:ea typeface="Calibri" panose="020F0502020204030204" pitchFamily="34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</a:rPr>
              <a:t>I</a:t>
            </a:r>
            <a:r>
              <a:rPr lang="en-US" sz="2000" dirty="0">
                <a:ea typeface="Calibri" panose="020F0502020204030204" pitchFamily="34" charset="0"/>
              </a:rPr>
              <a:t> = 1 and </a:t>
            </a:r>
            <a:r>
              <a:rPr lang="en-US" sz="2000" i="1" dirty="0">
                <a:ea typeface="Calibri" panose="020F0502020204030204" pitchFamily="34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</a:rPr>
              <a:t>II</a:t>
            </a:r>
            <a:r>
              <a:rPr lang="en-US" sz="2000" dirty="0">
                <a:ea typeface="Calibri" panose="020F0502020204030204" pitchFamily="34" charset="0"/>
              </a:rPr>
              <a:t> = </a:t>
            </a:r>
            <a:r>
              <a:rPr lang="en-US" sz="2000" i="1" dirty="0">
                <a:ea typeface="Calibri" panose="020F0502020204030204" pitchFamily="34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</a:rPr>
              <a:t>III</a:t>
            </a:r>
            <a:r>
              <a:rPr lang="en-US" sz="2000" dirty="0">
                <a:ea typeface="Calibri" panose="020F0502020204030204" pitchFamily="34" charset="0"/>
              </a:rPr>
              <a:t> = 0)</a:t>
            </a:r>
            <a:endParaRPr lang="en-US" sz="2000" dirty="0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7305471" y="225906"/>
          <a:ext cx="660468" cy="539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6" imgW="279360" imgH="228600" progId="Equation.3">
                  <p:embed/>
                </p:oleObj>
              </mc:Choice>
              <mc:Fallback>
                <p:oleObj name="Equation" r:id="rId6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471" y="225906"/>
                        <a:ext cx="660468" cy="5398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1277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88D709-82AF-4823-B80B-5D909BC3324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180975"/>
            <a:ext cx="833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itchFamily="34" charset="0"/>
              </a:rPr>
              <a:t>Solving for The Finite Element 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00050" y="1258193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0561" y="3031025"/>
            <a:ext cx="7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(18)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010" y="1372247"/>
            <a:ext cx="8745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For the (2) solution, we use the first term of the Williams expansion, (equations 2 and 3) after setting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= 0,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= 1 and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= 0.  Substituting this into equation 11 and 13, and setting the two expressions for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equal to each other,  the finite element</a:t>
            </a:r>
            <a:r>
              <a:rPr lang="en-US" sz="2000" i="1" dirty="0"/>
              <a:t> K</a:t>
            </a:r>
            <a:r>
              <a:rPr lang="en-US" sz="2000" i="1" baseline="-25000" dirty="0"/>
              <a:t>II 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834" y="4365289"/>
            <a:ext cx="7585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come from finite element results, and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are</a:t>
            </a:r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758492" y="2822091"/>
            <a:ext cx="4144485" cy="888674"/>
          </a:xfrm>
          <a:prstGeom prst="rect">
            <a:avLst/>
          </a:prstGeom>
        </p:spPr>
      </p:pic>
      <p:graphicFrame>
        <p:nvGraphicFramePr>
          <p:cNvPr id="14" name="Object 6"/>
          <p:cNvGraphicFramePr>
            <a:graphicFrameLocks noChangeAspect="1"/>
          </p:cNvGraphicFramePr>
          <p:nvPr>
            <p:extLst/>
          </p:nvPr>
        </p:nvGraphicFramePr>
        <p:xfrm>
          <a:off x="7277003" y="255492"/>
          <a:ext cx="601980" cy="50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5" imgW="279360" imgH="228600" progId="Equation.3">
                  <p:embed/>
                </p:oleObj>
              </mc:Choice>
              <mc:Fallback>
                <p:oleObj name="Equation" r:id="rId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003" y="255492"/>
                        <a:ext cx="601980" cy="504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7633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88D709-82AF-4823-B80B-5D909BC3324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180975"/>
            <a:ext cx="833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itchFamily="34" charset="0"/>
              </a:rPr>
              <a:t>Solving for The Finite Element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45512" y="1089899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05700" y="2405596"/>
            <a:ext cx="7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5700" y="4579099"/>
            <a:ext cx="69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(20)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5667" y="3660804"/>
            <a:ext cx="653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225" y="5726247"/>
            <a:ext cx="81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(</a:t>
            </a:r>
            <a:r>
              <a:rPr lang="en-US" sz="2000" dirty="0">
                <a:ea typeface="Calibri" panose="020F0502020204030204" pitchFamily="34" charset="0"/>
              </a:rPr>
              <a:t>these come from equations 2 and 3 with </a:t>
            </a:r>
            <a:r>
              <a:rPr lang="en-US" sz="2000" i="1" dirty="0">
                <a:ea typeface="Calibri" panose="020F0502020204030204" pitchFamily="34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</a:rPr>
              <a:t>I</a:t>
            </a:r>
            <a:r>
              <a:rPr lang="en-US" sz="2000" dirty="0">
                <a:ea typeface="Calibri" panose="020F0502020204030204" pitchFamily="34" charset="0"/>
              </a:rPr>
              <a:t> = 0, </a:t>
            </a:r>
            <a:r>
              <a:rPr lang="en-US" sz="2000" i="1" dirty="0">
                <a:ea typeface="Calibri" panose="020F0502020204030204" pitchFamily="34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</a:rPr>
              <a:t>II</a:t>
            </a:r>
            <a:r>
              <a:rPr lang="en-US" sz="2000" dirty="0">
                <a:ea typeface="Calibri" panose="020F0502020204030204" pitchFamily="34" charset="0"/>
              </a:rPr>
              <a:t> = 1 and </a:t>
            </a:r>
            <a:r>
              <a:rPr lang="en-US" sz="2000" i="1" dirty="0">
                <a:ea typeface="Calibri" panose="020F0502020204030204" pitchFamily="34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</a:rPr>
              <a:t>III</a:t>
            </a:r>
            <a:r>
              <a:rPr lang="en-US" sz="2000" dirty="0">
                <a:ea typeface="Calibri" panose="020F0502020204030204" pitchFamily="34" charset="0"/>
              </a:rPr>
              <a:t> = 0)</a:t>
            </a:r>
            <a:endParaRPr lang="en-US" sz="2000" dirty="0"/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056398" y="1414049"/>
            <a:ext cx="2857500" cy="21463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95667" y="4119194"/>
            <a:ext cx="3238500" cy="1524000"/>
          </a:xfrm>
          <a:prstGeom prst="rect">
            <a:avLst/>
          </a:prstGeom>
        </p:spPr>
      </p:pic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7293020" y="231116"/>
          <a:ext cx="571102" cy="48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6" imgW="279360" imgH="228600" progId="Equation.3">
                  <p:embed/>
                </p:oleObj>
              </mc:Choice>
              <mc:Fallback>
                <p:oleObj name="Equation" r:id="rId6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3020" y="231116"/>
                        <a:ext cx="571102" cy="484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7143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88D709-82AF-4823-B80B-5D909BC3324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180975"/>
            <a:ext cx="833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itchFamily="34" charset="0"/>
              </a:rPr>
              <a:t>Solving for The Finite Element 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00050" y="1258193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05700" y="3082342"/>
            <a:ext cx="7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(21)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010" y="1372247"/>
            <a:ext cx="8745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For the (2) solution, we use the first term of the Williams expansion, (equations 2 and 3) after setting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= 0 and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= 1.  Substituting this into equation 11 and 13, and setting the two expressions for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equal to each other,  the finite element</a:t>
            </a:r>
            <a:r>
              <a:rPr lang="en-US" sz="2000" i="1" dirty="0"/>
              <a:t> K</a:t>
            </a:r>
            <a:r>
              <a:rPr lang="en-US" sz="2000" i="1" baseline="-25000" dirty="0"/>
              <a:t>III 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834" y="4365289"/>
            <a:ext cx="7585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come from finite element results, and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are</a:t>
            </a: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408063" y="2961899"/>
            <a:ext cx="4393226" cy="723822"/>
          </a:xfrm>
          <a:prstGeom prst="rect">
            <a:avLst/>
          </a:prstGeom>
        </p:spPr>
      </p:pic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7361238" y="246063"/>
          <a:ext cx="5873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5" imgW="279360" imgH="228600" progId="Equation.3">
                  <p:embed/>
                </p:oleObj>
              </mc:Choice>
              <mc:Fallback>
                <p:oleObj name="Equation" r:id="rId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238" y="246063"/>
                        <a:ext cx="5873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0563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88D709-82AF-4823-B80B-5D909BC3324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180975"/>
            <a:ext cx="833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itchFamily="34" charset="0"/>
              </a:rPr>
              <a:t>Solving for The Finite Element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45512" y="1089899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05700" y="2405596"/>
            <a:ext cx="7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(22)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933" y="3865333"/>
            <a:ext cx="81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(</a:t>
            </a:r>
            <a:r>
              <a:rPr lang="en-US" sz="2000" dirty="0">
                <a:ea typeface="Calibri" panose="020F0502020204030204" pitchFamily="34" charset="0"/>
              </a:rPr>
              <a:t>these come from equations 2 and 3 with </a:t>
            </a:r>
            <a:r>
              <a:rPr lang="en-US" sz="2000" i="1" dirty="0">
                <a:ea typeface="Calibri" panose="020F0502020204030204" pitchFamily="34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</a:rPr>
              <a:t>I</a:t>
            </a:r>
            <a:r>
              <a:rPr lang="en-US" sz="2000" dirty="0">
                <a:ea typeface="Calibri" panose="020F0502020204030204" pitchFamily="34" charset="0"/>
              </a:rPr>
              <a:t> = 0, </a:t>
            </a:r>
            <a:r>
              <a:rPr lang="en-US" sz="2000" i="1" dirty="0">
                <a:ea typeface="Calibri" panose="020F0502020204030204" pitchFamily="34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</a:rPr>
              <a:t>II</a:t>
            </a:r>
            <a:r>
              <a:rPr lang="en-US" sz="2000" dirty="0">
                <a:ea typeface="Calibri" panose="020F0502020204030204" pitchFamily="34" charset="0"/>
              </a:rPr>
              <a:t> = 0 and </a:t>
            </a:r>
            <a:r>
              <a:rPr lang="en-US" sz="2000" i="1" dirty="0">
                <a:ea typeface="Calibri" panose="020F0502020204030204" pitchFamily="34" charset="0"/>
              </a:rPr>
              <a:t>K</a:t>
            </a:r>
            <a:r>
              <a:rPr lang="en-US" sz="2000" i="1" baseline="-25000" dirty="0">
                <a:ea typeface="Calibri" panose="020F0502020204030204" pitchFamily="34" charset="0"/>
              </a:rPr>
              <a:t>III</a:t>
            </a:r>
            <a:r>
              <a:rPr lang="en-US" sz="2000" dirty="0">
                <a:ea typeface="Calibri" panose="020F0502020204030204" pitchFamily="34" charset="0"/>
              </a:rPr>
              <a:t> = 1)</a:t>
            </a:r>
            <a:endParaRPr lang="en-US" sz="2000" dirty="0"/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422249" y="1661559"/>
            <a:ext cx="4330700" cy="1752600"/>
          </a:xfrm>
          <a:prstGeom prst="rect">
            <a:avLst/>
          </a:prstGeom>
        </p:spPr>
      </p:pic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7342188" y="260350"/>
          <a:ext cx="5492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5" imgW="279360" imgH="228600" progId="Equation.3">
                  <p:embed/>
                </p:oleObj>
              </mc:Choice>
              <mc:Fallback>
                <p:oleObj name="Equation" r:id="rId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8" y="260350"/>
                        <a:ext cx="5492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6797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515E4-540B-4958-89FC-81D104883DC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FRANC3D Uses </a:t>
            </a:r>
            <a:r>
              <a:rPr lang="en-US" kern="0" dirty="0" smtClean="0"/>
              <a:t>M-integral by Default </a:t>
            </a:r>
            <a:endParaRPr lang="en-US" kern="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24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953024"/>
            <a:ext cx="8763000" cy="423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F70D6A-9AC4-446F-9C47-8DFB5EDCCF6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itchFamily="34" charset="0"/>
              </a:rPr>
              <a:t>Stress Intensity Factor Computations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352425" y="847725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4919" y="946314"/>
            <a:ext cx="804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Arial" panose="020B0604020202020204" pitchFamily="34" charset="0"/>
              </a:rPr>
              <a:t>FRANC3D displays stress intensity factors along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the normalized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(from 0 to 1) crack front length, starting at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and ending at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" name="Oval 2"/>
          <p:cNvSpPr/>
          <p:nvPr/>
        </p:nvSpPr>
        <p:spPr>
          <a:xfrm>
            <a:off x="2985478" y="3847123"/>
            <a:ext cx="336062" cy="3438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288216" y="5486400"/>
            <a:ext cx="336062" cy="3438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4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1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LEFM Using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20" y="1383564"/>
            <a:ext cx="8428826" cy="1298335"/>
          </a:xfrm>
        </p:spPr>
        <p:txBody>
          <a:bodyPr/>
          <a:lstStyle/>
          <a:p>
            <a:r>
              <a:rPr lang="en-US" sz="2000" dirty="0"/>
              <a:t>A significant advancement in the use of the finite element method for LEFM problems was the simultaneous, and independent, development of "quarter-point Element"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2425" y="1133773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75488" y="2898758"/>
            <a:ext cx="1785785" cy="37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Barsoum, 1976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64660" y="2464778"/>
            <a:ext cx="2775513" cy="37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Henshell and Shaw, 1975</a:t>
            </a:r>
          </a:p>
        </p:txBody>
      </p:sp>
      <p:grpSp>
        <p:nvGrpSpPr>
          <p:cNvPr id="10" name="Group 1"/>
          <p:cNvGrpSpPr/>
          <p:nvPr/>
        </p:nvGrpSpPr>
        <p:grpSpPr>
          <a:xfrm>
            <a:off x="4990817" y="3456733"/>
            <a:ext cx="2564478" cy="2296478"/>
            <a:chOff x="5029200" y="2590800"/>
            <a:chExt cx="3048000" cy="2822575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590800"/>
              <a:ext cx="3048000" cy="282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5486400" y="3675063"/>
              <a:ext cx="137160" cy="1371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Arial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4863" y="5888725"/>
            <a:ext cx="8117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cs typeface="Arial" panose="020B0604020202020204" pitchFamily="34" charset="0"/>
              </a:rPr>
              <a:t>Quadrilateral (a) and collapsed quadrilateral (b) quarter-point elements</a:t>
            </a:r>
            <a:endParaRPr lang="en-US" sz="2000" dirty="0"/>
          </a:p>
        </p:txBody>
      </p:sp>
      <p:sp>
        <p:nvSpPr>
          <p:cNvPr id="15" name="AutoShape 3"/>
          <p:cNvSpPr>
            <a:spLocks noChangeAspect="1" noChangeArrowheads="1" noTextEdit="1"/>
          </p:cNvSpPr>
          <p:nvPr/>
        </p:nvSpPr>
        <p:spPr bwMode="auto">
          <a:xfrm>
            <a:off x="1400175" y="2898775"/>
            <a:ext cx="298767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19225" y="2922588"/>
            <a:ext cx="2940050" cy="2928938"/>
            <a:chOff x="1419225" y="2922588"/>
            <a:chExt cx="2940050" cy="2928938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2153863" y="5026035"/>
              <a:ext cx="114867" cy="1115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Arial" pitchFamily="34" charset="0"/>
              </a:endParaRPr>
            </a:p>
          </p:txBody>
        </p:sp>
        <p:pic>
          <p:nvPicPr>
            <p:cNvPr id="4515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5" y="2922588"/>
              <a:ext cx="2940050" cy="292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933569" y="4543412"/>
              <a:ext cx="19675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8</a:t>
              </a:r>
            </a:p>
          </p:txBody>
        </p:sp>
      </p:grp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43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00050" y="142833"/>
            <a:ext cx="833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dirty="0">
                <a:latin typeface="Arial" pitchFamily="34" charset="0"/>
              </a:rPr>
              <a:t>M-Integral SIFs: Embedded Penny Crack</a:t>
            </a:r>
          </a:p>
        </p:txBody>
      </p:sp>
      <p:sp>
        <p:nvSpPr>
          <p:cNvPr id="83974" name="Line 5"/>
          <p:cNvSpPr>
            <a:spLocks noChangeShapeType="1"/>
          </p:cNvSpPr>
          <p:nvPr/>
        </p:nvSpPr>
        <p:spPr bwMode="auto">
          <a:xfrm>
            <a:off x="352425" y="847725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39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6" y="994265"/>
            <a:ext cx="3916973" cy="304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51" y="994265"/>
            <a:ext cx="2605666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16" y="2275803"/>
            <a:ext cx="3465634" cy="269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3" y="1084453"/>
            <a:ext cx="7572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endCxn id="14" idx="1"/>
          </p:cNvCxnSpPr>
          <p:nvPr/>
        </p:nvCxnSpPr>
        <p:spPr>
          <a:xfrm flipV="1">
            <a:off x="6260123" y="1431322"/>
            <a:ext cx="1339040" cy="346868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75385" y="1737321"/>
            <a:ext cx="1555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Template Cross-Section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515E4-540B-4958-89FC-81D104883DC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3681997"/>
            <a:ext cx="3990975" cy="29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19" y="4267200"/>
            <a:ext cx="293449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3734" y="5181600"/>
            <a:ext cx="143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crack front mesh gives 0.2% error.</a:t>
            </a:r>
            <a:endParaRPr lang="en-US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26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5486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20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131888"/>
            <a:ext cx="275272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20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562475"/>
            <a:ext cx="2832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400050" y="61913"/>
            <a:ext cx="833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itchFamily="34" charset="0"/>
              </a:rPr>
              <a:t>M-Integral SIFs: Penny Surface Crack</a:t>
            </a:r>
          </a:p>
        </p:txBody>
      </p:sp>
      <p:sp>
        <p:nvSpPr>
          <p:cNvPr id="84998" name="Line 5"/>
          <p:cNvSpPr>
            <a:spLocks noChangeShapeType="1"/>
          </p:cNvSpPr>
          <p:nvPr/>
        </p:nvSpPr>
        <p:spPr bwMode="auto">
          <a:xfrm>
            <a:off x="352425" y="847725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4999" name="Picture 20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376738"/>
            <a:ext cx="7572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Text Box 2060"/>
          <p:cNvSpPr txBox="1">
            <a:spLocks noChangeArrowheads="1"/>
          </p:cNvSpPr>
          <p:nvPr/>
        </p:nvSpPr>
        <p:spPr bwMode="auto">
          <a:xfrm>
            <a:off x="5007120" y="2770950"/>
            <a:ext cx="2705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~2% difference max</a:t>
            </a:r>
          </a:p>
        </p:txBody>
      </p:sp>
      <p:sp>
        <p:nvSpPr>
          <p:cNvPr id="85005" name="Line 2061"/>
          <p:cNvSpPr>
            <a:spLocks noChangeShapeType="1"/>
          </p:cNvSpPr>
          <p:nvPr/>
        </p:nvSpPr>
        <p:spPr bwMode="auto">
          <a:xfrm flipH="1" flipV="1">
            <a:off x="4419600" y="2285998"/>
            <a:ext cx="762000" cy="62547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515E4-540B-4958-89FC-81D104883DC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5748897"/>
            <a:ext cx="441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Raju-Newman solution is known to be slightly inaccurate near the free surface.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851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42875" y="180975"/>
            <a:ext cx="8897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dirty="0">
                <a:latin typeface="Arial" pitchFamily="34" charset="0"/>
              </a:rPr>
              <a:t>Independent Mode I SIF Verification</a:t>
            </a:r>
          </a:p>
        </p:txBody>
      </p:sp>
      <p:sp>
        <p:nvSpPr>
          <p:cNvPr id="86020" name="Line 3"/>
          <p:cNvSpPr>
            <a:spLocks noChangeShapeType="1"/>
          </p:cNvSpPr>
          <p:nvPr/>
        </p:nvSpPr>
        <p:spPr bwMode="auto">
          <a:xfrm>
            <a:off x="352425" y="847725"/>
            <a:ext cx="8429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65" y="3565525"/>
            <a:ext cx="65722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78" y="5122863"/>
            <a:ext cx="6553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9588" y="884238"/>
            <a:ext cx="3994150" cy="2735262"/>
            <a:chOff x="321" y="557"/>
            <a:chExt cx="2516" cy="1723"/>
          </a:xfrm>
        </p:grpSpPr>
        <p:pic>
          <p:nvPicPr>
            <p:cNvPr id="86028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557"/>
              <a:ext cx="2516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9" name="Text Box 9"/>
            <p:cNvSpPr txBox="1">
              <a:spLocks noChangeArrowheads="1"/>
            </p:cNvSpPr>
            <p:nvPr/>
          </p:nvSpPr>
          <p:spPr bwMode="auto">
            <a:xfrm>
              <a:off x="619" y="900"/>
              <a:ext cx="5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/>
                <a:t>CCT</a:t>
              </a:r>
            </a:p>
          </p:txBody>
        </p:sp>
        <p:sp>
          <p:nvSpPr>
            <p:cNvPr id="86030" name="Text Box 10"/>
            <p:cNvSpPr txBox="1">
              <a:spLocks noChangeArrowheads="1"/>
            </p:cNvSpPr>
            <p:nvPr/>
          </p:nvSpPr>
          <p:spPr bwMode="auto">
            <a:xfrm>
              <a:off x="1934" y="898"/>
              <a:ext cx="5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/>
                <a:t>SEN</a:t>
              </a:r>
            </a:p>
          </p:txBody>
        </p:sp>
      </p:grpSp>
      <p:sp>
        <p:nvSpPr>
          <p:cNvPr id="86026" name="Oval 12"/>
          <p:cNvSpPr>
            <a:spLocks noChangeArrowheads="1"/>
          </p:cNvSpPr>
          <p:nvPr/>
        </p:nvSpPr>
        <p:spPr bwMode="auto">
          <a:xfrm>
            <a:off x="6978528" y="3395663"/>
            <a:ext cx="942975" cy="1652587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86027" name="Oval 13"/>
          <p:cNvSpPr>
            <a:spLocks noChangeArrowheads="1"/>
          </p:cNvSpPr>
          <p:nvPr/>
        </p:nvSpPr>
        <p:spPr bwMode="auto">
          <a:xfrm>
            <a:off x="6956303" y="4976813"/>
            <a:ext cx="942975" cy="1652587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905908" y="1219200"/>
            <a:ext cx="35301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dirty="0">
                <a:latin typeface="+mj-lt"/>
              </a:rPr>
              <a:t>Analyses performed by Dawn Phillips NASA Langley Research </a:t>
            </a:r>
            <a:r>
              <a:rPr lang="en-US" altLang="en-US" dirty="0" smtClean="0">
                <a:latin typeface="+mj-lt"/>
              </a:rPr>
              <a:t>Center using FRANC3D Version 5.0</a:t>
            </a:r>
            <a:endParaRPr lang="en-US" altLang="en-US" dirty="0">
              <a:latin typeface="+mj-lt"/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4B515E4-540B-4958-89FC-81D104883DC7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5555" y="2456873"/>
            <a:ext cx="359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Users are strongly encouraged to do their own benchmark/validations.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4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4072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These researchers showed that the proper crack-tip displacement, stress, and strain fields are modeled by standard quadratic order isoparametric finite elements if one simply moves the element's mid-side node to the position one quarter of the way from the crack tip to the far end of the element.  </a:t>
            </a:r>
          </a:p>
          <a:p>
            <a:pPr lvl="1"/>
            <a:r>
              <a:rPr lang="en-US" sz="2400" dirty="0"/>
              <a:t>Introduces a singularity into the mapping between the element's parametric coordinate space and Cartesian space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2425" y="1133773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061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LEFM Using FEM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3424"/>
            <a:ext cx="7772400" cy="4114800"/>
          </a:xfrm>
        </p:spPr>
        <p:txBody>
          <a:bodyPr/>
          <a:lstStyle/>
          <a:p>
            <a:r>
              <a:rPr lang="en-US" dirty="0"/>
              <a:t>The discovery of quarter-point elements was a significant milestone in the development of finite element procedures for LEFM  </a:t>
            </a:r>
          </a:p>
          <a:p>
            <a:r>
              <a:rPr lang="en-US" dirty="0"/>
              <a:t>With these elements standard and widely available, finite element programs can be used to model crack tip fields accurately with only minimal preprocessing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D112B-5BD6-4D95-ADB7-E833E880BF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061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LEFM Using FEM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52425" y="1133773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7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9075"/>
            <a:ext cx="8534400" cy="77372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</a:rPr>
              <a:t>1D ¼-Point Singular Element</a:t>
            </a:r>
          </a:p>
        </p:txBody>
      </p:sp>
      <p:graphicFrame>
        <p:nvGraphicFramePr>
          <p:cNvPr id="39939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657600"/>
          <a:ext cx="62484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3124200" imgH="431800" progId="Equation.3">
                  <p:embed/>
                </p:oleObj>
              </mc:Choice>
              <mc:Fallback>
                <p:oleObj name="Equation" r:id="rId4" imgW="3124200" imgH="431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57600"/>
                        <a:ext cx="624840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913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2819400"/>
            <a:ext cx="899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Times New Roman" pitchFamily="18" charset="0"/>
              </a:rPr>
              <a:t>A quadratic element, (a) the parametric space of the element, (b) the Cartesian space of the element.</a:t>
            </a:r>
            <a:r>
              <a:rPr lang="en-US" altLang="en-US" sz="1800" dirty="0"/>
              <a:t> The crack tip is at r=0.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558800" y="4648200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Its standard, polynomial </a:t>
            </a:r>
            <a:r>
              <a:rPr lang="en-US" altLang="en-US" sz="1800" i="1" dirty="0"/>
              <a:t>displacement</a:t>
            </a:r>
            <a:r>
              <a:rPr lang="en-US" altLang="en-US" sz="1800" dirty="0"/>
              <a:t> interpolation scheme, above, regrouped, below.</a:t>
            </a:r>
          </a:p>
        </p:txBody>
      </p:sp>
      <p:graphicFrame>
        <p:nvGraphicFramePr>
          <p:cNvPr id="39943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28800" y="5229225"/>
          <a:ext cx="5638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2489200" imgH="241300" progId="Equation.3">
                  <p:embed/>
                </p:oleObj>
              </mc:Choice>
              <mc:Fallback>
                <p:oleObj name="Equation" r:id="rId7" imgW="2489200" imgH="241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229225"/>
                        <a:ext cx="56388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Text Box 1032"/>
          <p:cNvSpPr txBox="1">
            <a:spLocks noChangeArrowheads="1"/>
          </p:cNvSpPr>
          <p:nvPr/>
        </p:nvSpPr>
        <p:spPr bwMode="auto">
          <a:xfrm>
            <a:off x="1636713" y="1620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9945" name="Text Box 1033"/>
          <p:cNvSpPr txBox="1">
            <a:spLocks noChangeArrowheads="1"/>
          </p:cNvSpPr>
          <p:nvPr/>
        </p:nvSpPr>
        <p:spPr bwMode="auto">
          <a:xfrm>
            <a:off x="2743200" y="2220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39946" name="Text Box 1034"/>
          <p:cNvSpPr txBox="1">
            <a:spLocks noChangeArrowheads="1"/>
          </p:cNvSpPr>
          <p:nvPr/>
        </p:nvSpPr>
        <p:spPr bwMode="auto">
          <a:xfrm>
            <a:off x="3849688" y="1595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515E4-540B-4958-89FC-81D104883D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352425" y="812933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8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066800"/>
            <a:ext cx="5410200" cy="1217613"/>
          </a:xfrm>
          <a:noFill/>
        </p:spPr>
      </p:pic>
      <p:graphicFrame>
        <p:nvGraphicFramePr>
          <p:cNvPr id="40964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14600" y="2438400"/>
          <a:ext cx="44196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5" imgW="2095500" imgH="431800" progId="Equation.3">
                  <p:embed/>
                </p:oleObj>
              </mc:Choice>
              <mc:Fallback>
                <p:oleObj name="Equation" r:id="rId5" imgW="2095500" imgH="431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38400"/>
                        <a:ext cx="44196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1917700" y="33528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Its standard, polynomial </a:t>
            </a:r>
            <a:r>
              <a:rPr lang="en-US" altLang="en-US" sz="1800" i="1" dirty="0"/>
              <a:t>geometry</a:t>
            </a:r>
            <a:r>
              <a:rPr lang="en-US" altLang="en-US" sz="1800" dirty="0"/>
              <a:t> interpolation scheme.</a:t>
            </a:r>
          </a:p>
        </p:txBody>
      </p:sp>
      <p:sp>
        <p:nvSpPr>
          <p:cNvPr id="40966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graphicFrame>
        <p:nvGraphicFramePr>
          <p:cNvPr id="40967" name="Object 11"/>
          <p:cNvGraphicFramePr>
            <a:graphicFrameLocks noChangeAspect="1"/>
          </p:cNvGraphicFramePr>
          <p:nvPr/>
        </p:nvGraphicFramePr>
        <p:xfrm>
          <a:off x="2667000" y="4238625"/>
          <a:ext cx="762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7" imgW="432009" imgH="343148" progId="Equation.3">
                  <p:embed/>
                </p:oleObj>
              </mc:Choice>
              <mc:Fallback>
                <p:oleObj name="Equation" r:id="rId7" imgW="432009" imgH="3431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38625"/>
                        <a:ext cx="7620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Rectangle 1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graphicFrame>
        <p:nvGraphicFramePr>
          <p:cNvPr id="40969" name="Object 13"/>
          <p:cNvGraphicFramePr>
            <a:graphicFrameLocks noChangeAspect="1"/>
          </p:cNvGraphicFramePr>
          <p:nvPr/>
        </p:nvGraphicFramePr>
        <p:xfrm>
          <a:off x="5257800" y="4114800"/>
          <a:ext cx="12192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9" imgW="749697" imgH="457597" progId="Equation.3">
                  <p:embed/>
                </p:oleObj>
              </mc:Choice>
              <mc:Fallback>
                <p:oleObj name="Equation" r:id="rId9" imgW="749697" imgH="457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14800"/>
                        <a:ext cx="12192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Text Box 15"/>
          <p:cNvSpPr txBox="1">
            <a:spLocks noChangeArrowheads="1"/>
          </p:cNvSpPr>
          <p:nvPr/>
        </p:nvSpPr>
        <p:spPr bwMode="auto">
          <a:xfrm>
            <a:off x="474785" y="3810000"/>
            <a:ext cx="4076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First, the usual case of mid-side geometry:</a:t>
            </a:r>
          </a:p>
        </p:txBody>
      </p:sp>
      <p:sp>
        <p:nvSpPr>
          <p:cNvPr id="40971" name="Line 16"/>
          <p:cNvSpPr>
            <a:spLocks noChangeShapeType="1"/>
          </p:cNvSpPr>
          <p:nvPr/>
        </p:nvSpPr>
        <p:spPr bwMode="auto">
          <a:xfrm>
            <a:off x="3581400" y="4495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72" name="Rectangle 1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graphicFrame>
        <p:nvGraphicFramePr>
          <p:cNvPr id="40973" name="Object 17"/>
          <p:cNvGraphicFramePr>
            <a:graphicFrameLocks noChangeAspect="1"/>
          </p:cNvGraphicFramePr>
          <p:nvPr/>
        </p:nvGraphicFramePr>
        <p:xfrm>
          <a:off x="1697038" y="5316538"/>
          <a:ext cx="56562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11" imgW="2933700" imgH="457200" progId="Equation.3">
                  <p:embed/>
                </p:oleObj>
              </mc:Choice>
              <mc:Fallback>
                <p:oleObj name="Equation" r:id="rId11" imgW="2933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5316538"/>
                        <a:ext cx="5656262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Text Box 19"/>
          <p:cNvSpPr txBox="1">
            <a:spLocks noChangeArrowheads="1"/>
          </p:cNvSpPr>
          <p:nvPr/>
        </p:nvSpPr>
        <p:spPr bwMode="auto">
          <a:xfrm>
            <a:off x="381000" y="4953000"/>
            <a:ext cx="4965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Then we get the expected, polynomial interpolation:</a:t>
            </a:r>
          </a:p>
        </p:txBody>
      </p:sp>
      <p:sp>
        <p:nvSpPr>
          <p:cNvPr id="40975" name="Text Box 21"/>
          <p:cNvSpPr txBox="1">
            <a:spLocks noChangeArrowheads="1"/>
          </p:cNvSpPr>
          <p:nvPr/>
        </p:nvSpPr>
        <p:spPr bwMode="auto">
          <a:xfrm>
            <a:off x="2173288" y="1411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40976" name="Text Box 22"/>
          <p:cNvSpPr txBox="1">
            <a:spLocks noChangeArrowheads="1"/>
          </p:cNvSpPr>
          <p:nvPr/>
        </p:nvSpPr>
        <p:spPr bwMode="auto">
          <a:xfrm>
            <a:off x="3079750" y="19208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40977" name="Text Box 23"/>
          <p:cNvSpPr txBox="1">
            <a:spLocks noChangeArrowheads="1"/>
          </p:cNvSpPr>
          <p:nvPr/>
        </p:nvSpPr>
        <p:spPr bwMode="auto">
          <a:xfrm>
            <a:off x="3987800" y="14271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28600" y="39075"/>
            <a:ext cx="8534400" cy="7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kern="0" dirty="0">
                <a:solidFill>
                  <a:schemeClr val="tx1"/>
                </a:solidFill>
                <a:latin typeface="Arial" pitchFamily="34" charset="0"/>
              </a:rPr>
              <a:t>1D ¼-Point Singular Element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515E4-540B-4958-89FC-81D104883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352425" y="812933"/>
            <a:ext cx="84296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3892"/>
            <a:ext cx="2895600" cy="3223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7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2604</Words>
  <Application>Microsoft Office PowerPoint</Application>
  <PresentationFormat>On-screen Show (4:3)</PresentationFormat>
  <Paragraphs>368</Paragraphs>
  <Slides>52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Equation</vt:lpstr>
      <vt:lpstr>PowerPoint Presentation</vt:lpstr>
      <vt:lpstr>PowerPoint Presentation</vt:lpstr>
      <vt:lpstr>Linear Elastic Fracture Mechanics Analysis  Using Finite Element Analysis</vt:lpstr>
      <vt:lpstr>LEFM Using FEM</vt:lpstr>
      <vt:lpstr>LEFM Using FEM</vt:lpstr>
      <vt:lpstr>PowerPoint Presentation</vt:lpstr>
      <vt:lpstr>LEFM Using FEM</vt:lpstr>
      <vt:lpstr>1D ¼-Point Singular Element</vt:lpstr>
      <vt:lpstr>PowerPoint Presentation</vt:lpstr>
      <vt:lpstr>PowerPoint Presentation</vt:lpstr>
      <vt:lpstr>PowerPoint Presentation</vt:lpstr>
      <vt:lpstr>1D ¼-Point Singular Element</vt:lpstr>
      <vt:lpstr>3D ¼-Point Singular Elements</vt:lpstr>
      <vt:lpstr>Stress Intensity Factors</vt:lpstr>
      <vt:lpstr>Stress Intensity Factors</vt:lpstr>
      <vt:lpstr>Stress Intensity Factors</vt:lpstr>
      <vt:lpstr>Stress Intensity Factors</vt:lpstr>
      <vt:lpstr>PowerPoint Presentation</vt:lpstr>
      <vt:lpstr>PowerPoint Presentation</vt:lpstr>
      <vt:lpstr> Theoretical asymptotic displacement fields</vt:lpstr>
      <vt:lpstr>Displacement Correlation (No Crack-Front Template)</vt:lpstr>
      <vt:lpstr>Displacement Correlation Methods</vt:lpstr>
      <vt:lpstr>Displacement Correlation (With Crack-Front Template)</vt:lpstr>
      <vt:lpstr>Conservative Integral Methods M- &amp; J-Integrals</vt:lpstr>
      <vt:lpstr>J-Integral</vt:lpstr>
      <vt:lpstr> Energy Release Rate, G  </vt:lpstr>
      <vt:lpstr>G Computation Using the Stress Intensity Factors and Material Properties</vt:lpstr>
      <vt:lpstr>PowerPoint Presentation</vt:lpstr>
      <vt:lpstr>PowerPoint Presentation</vt:lpstr>
      <vt:lpstr>PowerPoint Presentation</vt:lpstr>
      <vt:lpstr>G Computation Using the near-crack-front stresses, strains and displacement (domain integration) </vt:lpstr>
      <vt:lpstr>PowerPoint Presentation</vt:lpstr>
      <vt:lpstr>PowerPoint Presentation</vt:lpstr>
      <vt:lpstr>PowerPoint Presentation</vt:lpstr>
      <vt:lpstr>J-Integral</vt:lpstr>
      <vt:lpstr>M-Integral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</dc:creator>
  <cp:lastModifiedBy>bruce</cp:lastModifiedBy>
  <cp:revision>7</cp:revision>
  <dcterms:created xsi:type="dcterms:W3CDTF">2018-03-30T18:07:08Z</dcterms:created>
  <dcterms:modified xsi:type="dcterms:W3CDTF">2018-03-30T22:00:28Z</dcterms:modified>
</cp:coreProperties>
</file>