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2" r:id="rId2"/>
    <p:sldId id="271" r:id="rId3"/>
    <p:sldId id="258" r:id="rId4"/>
    <p:sldId id="259" r:id="rId5"/>
    <p:sldId id="260" r:id="rId6"/>
    <p:sldId id="273" r:id="rId7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2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BF509-6BE6-4EA1-B9F6-2D5CF2F5B64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3CF4E-C542-4E24-B237-6C7279DC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05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0816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6126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21529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13512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2316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809A-BC09-4F40-89D2-A000BD08FC50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007A-EF98-4B3D-976F-F770E13DD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7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809A-BC09-4F40-89D2-A000BD08FC50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007A-EF98-4B3D-976F-F770E13DD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9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809A-BC09-4F40-89D2-A000BD08FC50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007A-EF98-4B3D-976F-F770E13DD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809A-BC09-4F40-89D2-A000BD08FC50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007A-EF98-4B3D-976F-F770E13DD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809A-BC09-4F40-89D2-A000BD08FC50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007A-EF98-4B3D-976F-F770E13DD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8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809A-BC09-4F40-89D2-A000BD08FC50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007A-EF98-4B3D-976F-F770E13DD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9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809A-BC09-4F40-89D2-A000BD08FC50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007A-EF98-4B3D-976F-F770E13DD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1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809A-BC09-4F40-89D2-A000BD08FC50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007A-EF98-4B3D-976F-F770E13DD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1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809A-BC09-4F40-89D2-A000BD08FC50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007A-EF98-4B3D-976F-F770E13DD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5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809A-BC09-4F40-89D2-A000BD08FC50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007A-EF98-4B3D-976F-F770E13DD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5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B809A-BC09-4F40-89D2-A000BD08FC50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007A-EF98-4B3D-976F-F770E13DD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3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B809A-BC09-4F40-89D2-A000BD08FC50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0007A-EF98-4B3D-976F-F770E13DD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1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1363" y="819150"/>
            <a:ext cx="76612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latin typeface="Arial" pitchFamily="34" charset="0"/>
                <a:cs typeface="Arial" pitchFamily="34" charset="0"/>
              </a:rPr>
              <a:t>FRANC3D Training Workshop:  Part </a:t>
            </a:r>
            <a:r>
              <a:rPr lang="en-US" altLang="en-US" sz="3600" b="1" dirty="0" smtClean="0">
                <a:latin typeface="Arial" pitchFamily="34" charset="0"/>
                <a:cs typeface="Arial" pitchFamily="34" charset="0"/>
              </a:rPr>
              <a:t>IX</a:t>
            </a:r>
            <a:r>
              <a:rPr lang="en-US" altLang="en-US" sz="3600" b="1" dirty="0" smtClean="0"/>
              <a:t> </a:t>
            </a:r>
            <a:endParaRPr lang="en-US" altLang="en-US" sz="3600" b="1" dirty="0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431636" y="3583518"/>
            <a:ext cx="62807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Drs. </a:t>
            </a:r>
            <a:r>
              <a:rPr lang="en-US" altLang="en-US" sz="2400" dirty="0" smtClean="0"/>
              <a:t>Paul </a:t>
            </a:r>
            <a:r>
              <a:rPr lang="en-US" altLang="en-US" sz="2400" dirty="0"/>
              <a:t>“Wash” Wawrzynek, Bruce Carter, Tony </a:t>
            </a:r>
            <a:r>
              <a:rPr lang="en-US" altLang="en-US" sz="2400" dirty="0" smtClean="0"/>
              <a:t>Ingraffea </a:t>
            </a:r>
            <a:r>
              <a:rPr lang="en-US" altLang="en-US" sz="2400" dirty="0"/>
              <a:t>and Omar Ibrahim</a:t>
            </a: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1423988" y="2334411"/>
            <a:ext cx="6296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u="sng" dirty="0" smtClean="0"/>
              <a:t>April </a:t>
            </a:r>
            <a:r>
              <a:rPr lang="en-US" altLang="en-US" sz="2800" u="sng" dirty="0"/>
              <a:t>- </a:t>
            </a:r>
            <a:r>
              <a:rPr lang="en-US" altLang="en-US" sz="2800" u="sng" dirty="0" smtClean="0"/>
              <a:t>2018</a:t>
            </a:r>
            <a:endParaRPr lang="en-US" altLang="en-US" sz="2800" u="sng" dirty="0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533400" y="5857874"/>
            <a:ext cx="1858962" cy="619126"/>
            <a:chOff x="2316" y="3064"/>
            <a:chExt cx="1171" cy="390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316" y="3064"/>
              <a:ext cx="11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9pPr>
            </a:lstStyle>
            <a:p>
              <a:pPr eaLnBrk="1" hangingPunct="1"/>
              <a:r>
                <a:rPr lang="en-US" altLang="en-US" sz="2000" dirty="0">
                  <a:solidFill>
                    <a:srgbClr val="000000"/>
                  </a:solidFill>
                </a:rPr>
                <a:t>Fracture Analysis </a:t>
              </a:r>
              <a:endParaRPr lang="en-US" altLang="en-US" sz="2000" dirty="0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316" y="3233"/>
              <a:ext cx="10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9pPr>
            </a:lstStyle>
            <a:p>
              <a:pPr eaLnBrk="1" hangingPunct="1"/>
              <a:r>
                <a:rPr lang="en-US" altLang="en-US" sz="2000" dirty="0">
                  <a:solidFill>
                    <a:srgbClr val="000000"/>
                  </a:solidFill>
                </a:rPr>
                <a:t>Consultants, Inc.</a:t>
              </a:r>
              <a:endParaRPr lang="en-US" altLang="en-US" sz="2000" dirty="0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2320" y="3448"/>
              <a:ext cx="1122" cy="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-1" charset="0"/>
                  <a:ea typeface="+mn-ea"/>
                  <a:cs typeface="Times New Roman" pitchFamily="-1" charset="0"/>
                </a:defRPr>
              </a:lvl9pPr>
            </a:lstStyle>
            <a:p>
              <a:endParaRPr lang="en-US" dirty="0"/>
            </a:p>
          </p:txBody>
        </p:sp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895975"/>
            <a:ext cx="21336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656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E34EE7-3C5D-479B-8A32-9D7F3CD6BAE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838200" y="12954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 dirty="0"/>
          </a:p>
        </p:txBody>
      </p:sp>
      <p:sp>
        <p:nvSpPr>
          <p:cNvPr id="6150" name="Line 5"/>
          <p:cNvSpPr>
            <a:spLocks noChangeShapeType="1"/>
          </p:cNvSpPr>
          <p:nvPr/>
        </p:nvSpPr>
        <p:spPr bwMode="auto">
          <a:xfrm>
            <a:off x="352425" y="847725"/>
            <a:ext cx="84296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0050" y="180975"/>
            <a:ext cx="8334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latin typeface="Arial" pitchFamily="34" charset="0"/>
              </a:rPr>
              <a:t>Workshop Agenda</a:t>
            </a:r>
            <a:endParaRPr lang="en-US" altLang="en-US" b="1" baseline="-25000" dirty="0">
              <a:latin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60738" y="1283366"/>
            <a:ext cx="8431212" cy="4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Part I:  Introduction to Fracture Mechanics Analysis 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Part II:  Introduction to FRANC3D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000" dirty="0" smtClean="0">
                <a:cs typeface="Times New Roman" panose="02020603050405020304" pitchFamily="18" charset="0"/>
              </a:rPr>
              <a:t>Part III</a:t>
            </a:r>
            <a:r>
              <a:rPr lang="en-US" altLang="en-US" sz="2000" dirty="0">
                <a:cs typeface="Times New Roman" panose="02020603050405020304" pitchFamily="18" charset="0"/>
              </a:rPr>
              <a:t>: 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Finite Element (FE) Model Import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000" dirty="0" smtClean="0">
                <a:cs typeface="Times New Roman" panose="02020603050405020304" pitchFamily="18" charset="0"/>
              </a:rPr>
              <a:t>Part </a:t>
            </a:r>
            <a:r>
              <a:rPr lang="en-US" altLang="en-US" sz="2000" dirty="0">
                <a:cs typeface="Times New Roman" panose="02020603050405020304" pitchFamily="18" charset="0"/>
              </a:rPr>
              <a:t>IV: 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 Crack Insertion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000" dirty="0" smtClean="0">
                <a:cs typeface="Times New Roman" panose="02020603050405020304" pitchFamily="18" charset="0"/>
              </a:rPr>
              <a:t>Part V:  Static Crack Analysis &amp; SIF Computation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Part VI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:  SIFs from FE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Part 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VII:  </a:t>
            </a:r>
            <a:r>
              <a:rPr lang="en-US" altLang="en-US" sz="2000" dirty="0">
                <a:cs typeface="Times New Roman" panose="02020603050405020304" pitchFamily="18" charset="0"/>
              </a:rPr>
              <a:t>Crack 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Growth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Part 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VIII</a:t>
            </a:r>
            <a:r>
              <a:rPr lang="en-US" altLang="en-US" sz="2000" dirty="0">
                <a:cs typeface="Times New Roman" panose="02020603050405020304" pitchFamily="18" charset="0"/>
              </a:rPr>
              <a:t>:  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Multiple/Variable </a:t>
            </a:r>
            <a:r>
              <a:rPr lang="en-US" altLang="en-US" sz="2000" dirty="0">
                <a:cs typeface="Times New Roman" panose="02020603050405020304" pitchFamily="18" charset="0"/>
              </a:rPr>
              <a:t>DOF 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Approach to Fatigue Life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altLang="en-US" sz="20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Part IX:  SIF History &amp; Fatigue Life</a:t>
            </a:r>
            <a:endParaRPr lang="en-US" altLang="en-US" sz="20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Part 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X: </a:t>
            </a:r>
            <a:r>
              <a:rPr lang="en-US" altLang="en-US" sz="2000" dirty="0">
                <a:cs typeface="Times New Roman" panose="02020603050405020304" pitchFamily="18" charset="0"/>
              </a:rPr>
              <a:t>FRANC3D Files, Session 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Log, Command Line and Python Interface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altLang="en-US" sz="2000" dirty="0">
                <a:cs typeface="Times New Roman" panose="02020603050405020304" pitchFamily="18" charset="0"/>
              </a:rPr>
              <a:t>Part 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XI:  Miscellaneous</a:t>
            </a:r>
            <a:endParaRPr lang="en-US" altLang="en-US" sz="2000" dirty="0">
              <a:cs typeface="Times New Roman" panose="02020603050405020304" pitchFamily="18" charset="0"/>
            </a:endParaRP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523892"/>
            <a:ext cx="2895600" cy="32238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IX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77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24197" y="1159565"/>
            <a:ext cx="8345978" cy="950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en-US" sz="2200" kern="0" dirty="0" smtClean="0">
                <a:latin typeface="+mj-lt"/>
                <a:cs typeface="Arial" pitchFamily="34" charset="0"/>
              </a:rPr>
              <a:t>Re-Open </a:t>
            </a:r>
            <a:r>
              <a:rPr lang="en-US" altLang="en-US" sz="2200" kern="0" dirty="0">
                <a:latin typeface="+mj-lt"/>
                <a:cs typeface="Arial" pitchFamily="34" charset="0"/>
              </a:rPr>
              <a:t>FRANC3D restart file if needed</a:t>
            </a:r>
            <a:endParaRPr lang="en-US" altLang="en-US" sz="2200" i="1" kern="0" dirty="0">
              <a:latin typeface="+mj-lt"/>
              <a:cs typeface="Arial" pitchFamily="34" charset="0"/>
            </a:endParaRPr>
          </a:p>
          <a:p>
            <a:pPr lvl="1"/>
            <a:r>
              <a:rPr lang="en-US" altLang="en-US" sz="2200" kern="0" dirty="0" smtClean="0">
                <a:latin typeface="+mj-lt"/>
                <a:cs typeface="Arial" pitchFamily="34" charset="0"/>
              </a:rPr>
              <a:t>from </a:t>
            </a:r>
            <a:r>
              <a:rPr lang="en-US" altLang="en-US" sz="2200" b="1" kern="0" dirty="0" smtClean="0">
                <a:latin typeface="+mj-lt"/>
                <a:cs typeface="Arial" pitchFamily="34" charset="0"/>
              </a:rPr>
              <a:t>Cracks</a:t>
            </a:r>
            <a:r>
              <a:rPr lang="en-US" altLang="en-US" sz="2200" kern="0" dirty="0" smtClean="0">
                <a:latin typeface="+mj-lt"/>
                <a:cs typeface="Arial" pitchFamily="34" charset="0"/>
              </a:rPr>
              <a:t> </a:t>
            </a:r>
            <a:r>
              <a:rPr lang="en-US" altLang="en-US" sz="2200" kern="0" dirty="0">
                <a:latin typeface="+mj-lt"/>
                <a:cs typeface="Arial" pitchFamily="34" charset="0"/>
              </a:rPr>
              <a:t>menu, choose </a:t>
            </a:r>
            <a:r>
              <a:rPr lang="en-US" altLang="en-US" sz="2200" b="1" kern="0" dirty="0" smtClean="0">
                <a:latin typeface="+mj-lt"/>
                <a:cs typeface="Arial" pitchFamily="34" charset="0"/>
              </a:rPr>
              <a:t>SIFs </a:t>
            </a:r>
            <a:r>
              <a:rPr lang="en-US" altLang="en-US" sz="2200" b="1" kern="0" dirty="0">
                <a:latin typeface="+mj-lt"/>
                <a:cs typeface="Arial" pitchFamily="34" charset="0"/>
              </a:rPr>
              <a:t>Along a Path 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407320" y="934203"/>
            <a:ext cx="6322219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40644" y="284081"/>
            <a:ext cx="6462713" cy="542089"/>
          </a:xfrm>
        </p:spPr>
        <p:txBody>
          <a:bodyPr/>
          <a:lstStyle/>
          <a:p>
            <a:pPr algn="ctr"/>
            <a:r>
              <a:rPr lang="en-US" altLang="en-US" sz="2800" dirty="0" smtClean="0">
                <a:latin typeface="Arial" pitchFamily="34" charset="0"/>
              </a:rPr>
              <a:t>SIF History</a:t>
            </a:r>
            <a:endParaRPr lang="en-US" altLang="en-US" sz="2800" dirty="0">
              <a:latin typeface="Arial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2986839" y="2110435"/>
            <a:ext cx="5317575" cy="2701925"/>
          </a:xfrm>
          <a:prstGeom prst="rect">
            <a:avLst/>
          </a:prstGeom>
        </p:spPr>
      </p:pic>
      <p:pic>
        <p:nvPicPr>
          <p:cNvPr id="137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74" y="2110432"/>
            <a:ext cx="2017523" cy="240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781397" y="3593572"/>
            <a:ext cx="7523016" cy="2701925"/>
            <a:chOff x="-432648" y="3878383"/>
            <a:chExt cx="8834701" cy="2701925"/>
          </a:xfrm>
        </p:grpSpPr>
        <p:pic>
          <p:nvPicPr>
            <p:cNvPr id="7" name="Picture 6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2458453" y="3878383"/>
              <a:ext cx="5943600" cy="2701925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-432648" y="5230186"/>
              <a:ext cx="270259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Define different paths to look at SIF variations.</a:t>
              </a:r>
            </a:p>
          </p:txBody>
        </p:sp>
      </p:grpSp>
      <p:sp>
        <p:nvSpPr>
          <p:cNvPr id="12595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5850F1A-36DD-4D8A-BFF2-667F9C2A5949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523892"/>
            <a:ext cx="2895600" cy="32238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IX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52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81891" y="1159567"/>
            <a:ext cx="7185473" cy="599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altLang="en-US" sz="2200" kern="0" dirty="0" smtClean="0">
                <a:latin typeface="+mj-lt"/>
                <a:cs typeface="Arial" pitchFamily="34" charset="0"/>
              </a:rPr>
              <a:t>from </a:t>
            </a:r>
            <a:r>
              <a:rPr lang="en-US" altLang="en-US" sz="2200" b="1" kern="0" dirty="0" smtClean="0">
                <a:latin typeface="+mj-lt"/>
                <a:cs typeface="Arial" pitchFamily="34" charset="0"/>
              </a:rPr>
              <a:t>Cracks</a:t>
            </a:r>
            <a:r>
              <a:rPr lang="en-US" altLang="en-US" sz="2200" kern="0" dirty="0" smtClean="0">
                <a:latin typeface="+mj-lt"/>
                <a:cs typeface="Arial" pitchFamily="34" charset="0"/>
              </a:rPr>
              <a:t> </a:t>
            </a:r>
            <a:r>
              <a:rPr lang="en-US" altLang="en-US" sz="2200" kern="0" dirty="0">
                <a:latin typeface="+mj-lt"/>
                <a:cs typeface="Arial" pitchFamily="34" charset="0"/>
              </a:rPr>
              <a:t>menu, choose </a:t>
            </a:r>
            <a:r>
              <a:rPr lang="en-US" altLang="en-US" sz="2200" b="1" kern="0" dirty="0" smtClean="0">
                <a:latin typeface="+mj-lt"/>
                <a:cs typeface="Arial" pitchFamily="34" charset="0"/>
              </a:rPr>
              <a:t>SIFs </a:t>
            </a:r>
            <a:r>
              <a:rPr lang="en-US" altLang="en-US" sz="2200" b="1" kern="0" dirty="0">
                <a:latin typeface="+mj-lt"/>
                <a:cs typeface="Arial" pitchFamily="34" charset="0"/>
              </a:rPr>
              <a:t>For All Fronts</a:t>
            </a:r>
          </a:p>
        </p:txBody>
      </p:sp>
      <p:sp>
        <p:nvSpPr>
          <p:cNvPr id="12595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5850F1A-36DD-4D8A-BFF2-667F9C2A5949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407320" y="934203"/>
            <a:ext cx="6322219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2657773" y="2471184"/>
            <a:ext cx="6070591" cy="3295324"/>
          </a:xfrm>
          <a:prstGeom prst="rect">
            <a:avLst/>
          </a:prstGeom>
        </p:spPr>
      </p:pic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71" y="1759561"/>
            <a:ext cx="1848780" cy="248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0471" y="4750845"/>
            <a:ext cx="21873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Plot (and export) SIF values along all crack fronts.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340644" y="284081"/>
            <a:ext cx="6462713" cy="542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2800" smtClean="0">
                <a:latin typeface="Arial" pitchFamily="34" charset="0"/>
              </a:rPr>
              <a:t>SIF History</a:t>
            </a:r>
            <a:endParaRPr lang="en-US" altLang="en-US" sz="2800" dirty="0">
              <a:latin typeface="Arial" pitchFamily="34" charset="0"/>
            </a:endParaRP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523892"/>
            <a:ext cx="2895600" cy="32238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IX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96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188" y="2302886"/>
            <a:ext cx="3554609" cy="368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95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5850F1A-36DD-4D8A-BFF2-667F9C2A5949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407320" y="900951"/>
            <a:ext cx="6322219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7319" y="284081"/>
            <a:ext cx="6462713" cy="542089"/>
          </a:xfrm>
        </p:spPr>
        <p:txBody>
          <a:bodyPr>
            <a:normAutofit/>
          </a:bodyPr>
          <a:lstStyle/>
          <a:p>
            <a:pPr algn="ctr"/>
            <a:r>
              <a:rPr lang="en-US" altLang="en-US" sz="2800" dirty="0" smtClean="0">
                <a:latin typeface="Arial" pitchFamily="34" charset="0"/>
              </a:rPr>
              <a:t>Fatigue Life</a:t>
            </a:r>
            <a:endParaRPr lang="en-US" altLang="en-US" sz="2800" dirty="0">
              <a:latin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15884" y="1159565"/>
            <a:ext cx="8620298" cy="950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en-US" sz="2200" kern="0" dirty="0" smtClean="0">
                <a:latin typeface="+mj-lt"/>
                <a:cs typeface="Arial" pitchFamily="34" charset="0"/>
              </a:rPr>
              <a:t>Re-Open </a:t>
            </a:r>
            <a:r>
              <a:rPr lang="en-US" altLang="en-US" sz="2200" kern="0" dirty="0">
                <a:latin typeface="+mj-lt"/>
                <a:cs typeface="Arial" pitchFamily="34" charset="0"/>
              </a:rPr>
              <a:t>FRANC3D restart file if needed</a:t>
            </a:r>
            <a:endParaRPr lang="en-US" altLang="en-US" sz="2200" i="1" kern="0" dirty="0">
              <a:latin typeface="+mj-lt"/>
              <a:cs typeface="Arial" pitchFamily="34" charset="0"/>
            </a:endParaRPr>
          </a:p>
          <a:p>
            <a:pPr lvl="1"/>
            <a:r>
              <a:rPr lang="en-US" altLang="en-US" sz="2200" kern="0" dirty="0" smtClean="0">
                <a:latin typeface="+mj-lt"/>
                <a:cs typeface="Arial" pitchFamily="34" charset="0"/>
              </a:rPr>
              <a:t>from </a:t>
            </a:r>
            <a:r>
              <a:rPr lang="en-US" altLang="en-US" sz="2200" b="1" kern="0" dirty="0" smtClean="0">
                <a:latin typeface="+mj-lt"/>
                <a:cs typeface="Arial" pitchFamily="34" charset="0"/>
              </a:rPr>
              <a:t>Fatigue</a:t>
            </a:r>
            <a:r>
              <a:rPr lang="en-US" altLang="en-US" sz="2200" kern="0" dirty="0" smtClean="0">
                <a:latin typeface="+mj-lt"/>
                <a:cs typeface="Arial" pitchFamily="34" charset="0"/>
              </a:rPr>
              <a:t> menu</a:t>
            </a:r>
            <a:r>
              <a:rPr lang="en-US" altLang="en-US" sz="2200" kern="0" dirty="0">
                <a:latin typeface="+mj-lt"/>
                <a:cs typeface="Arial" pitchFamily="34" charset="0"/>
              </a:rPr>
              <a:t>, choose </a:t>
            </a:r>
            <a:r>
              <a:rPr lang="en-US" altLang="en-US" sz="2200" b="1" kern="0" dirty="0" smtClean="0">
                <a:latin typeface="+mj-lt"/>
                <a:cs typeface="Arial" pitchFamily="34" charset="0"/>
              </a:rPr>
              <a:t>Fatigue </a:t>
            </a:r>
            <a:r>
              <a:rPr lang="en-US" altLang="en-US" sz="2200" b="1" kern="0" dirty="0">
                <a:latin typeface="+mj-lt"/>
                <a:cs typeface="Arial" pitchFamily="34" charset="0"/>
              </a:rPr>
              <a:t>Life Predictions</a:t>
            </a:r>
          </a:p>
        </p:txBody>
      </p:sp>
      <p:sp>
        <p:nvSpPr>
          <p:cNvPr id="14" name="Oval 13"/>
          <p:cNvSpPr/>
          <p:nvPr/>
        </p:nvSpPr>
        <p:spPr>
          <a:xfrm>
            <a:off x="5377208" y="2433119"/>
            <a:ext cx="1672135" cy="609141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15883" y="2967642"/>
            <a:ext cx="506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crack growth was done using a fatigue option, the model &amp; data is passed into the fatigue life module.</a:t>
            </a:r>
            <a:endParaRPr lang="en-US" dirty="0"/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523892"/>
            <a:ext cx="2895600" cy="32238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IX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05" y="2011817"/>
            <a:ext cx="3316196" cy="820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75" y="3738183"/>
            <a:ext cx="5254168" cy="2518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490651" y="3989890"/>
            <a:ext cx="844731" cy="127393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5529943" y="3267163"/>
            <a:ext cx="844731" cy="224973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529943" y="3828613"/>
            <a:ext cx="844731" cy="224973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91841" y="4791067"/>
            <a:ext cx="2194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 quasi-static growth, parameters must be set.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2705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515E4-540B-4958-89FC-81D104883DC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5117" y="2796036"/>
            <a:ext cx="86923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Demo: SIF History and Fatigue Life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523892"/>
            <a:ext cx="2895600" cy="32238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IX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05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235</Words>
  <Application>Microsoft Office PowerPoint</Application>
  <PresentationFormat>Letter Paper (8.5x11 in)</PresentationFormat>
  <Paragraphs>40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SIF History</vt:lpstr>
      <vt:lpstr>PowerPoint Presentation</vt:lpstr>
      <vt:lpstr>Fatigue Life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Carter</dc:creator>
  <cp:lastModifiedBy>bruce</cp:lastModifiedBy>
  <cp:revision>15</cp:revision>
  <dcterms:created xsi:type="dcterms:W3CDTF">2017-03-27T20:36:09Z</dcterms:created>
  <dcterms:modified xsi:type="dcterms:W3CDTF">2018-03-30T22:19:35Z</dcterms:modified>
</cp:coreProperties>
</file>